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3" r:id="rId2"/>
    <p:sldMasterId id="2147483679" r:id="rId3"/>
  </p:sldMasterIdLst>
  <p:notesMasterIdLst>
    <p:notesMasterId r:id="rId29"/>
  </p:notesMasterIdLst>
  <p:handoutMasterIdLst>
    <p:handoutMasterId r:id="rId30"/>
  </p:handoutMasterIdLst>
  <p:sldIdLst>
    <p:sldId id="394" r:id="rId4"/>
    <p:sldId id="395" r:id="rId5"/>
    <p:sldId id="459" r:id="rId6"/>
    <p:sldId id="445" r:id="rId7"/>
    <p:sldId id="397" r:id="rId8"/>
    <p:sldId id="398" r:id="rId9"/>
    <p:sldId id="447" r:id="rId10"/>
    <p:sldId id="399" r:id="rId11"/>
    <p:sldId id="457" r:id="rId12"/>
    <p:sldId id="406" r:id="rId13"/>
    <p:sldId id="460" r:id="rId14"/>
    <p:sldId id="466" r:id="rId15"/>
    <p:sldId id="462" r:id="rId16"/>
    <p:sldId id="463" r:id="rId17"/>
    <p:sldId id="464" r:id="rId18"/>
    <p:sldId id="415" r:id="rId19"/>
    <p:sldId id="416" r:id="rId20"/>
    <p:sldId id="417" r:id="rId21"/>
    <p:sldId id="458" r:id="rId22"/>
    <p:sldId id="418" r:id="rId23"/>
    <p:sldId id="456" r:id="rId24"/>
    <p:sldId id="454" r:id="rId25"/>
    <p:sldId id="465" r:id="rId26"/>
    <p:sldId id="352" r:id="rId27"/>
    <p:sldId id="451" r:id="rId28"/>
  </p:sldIdLst>
  <p:sldSz cx="12188825" cy="6858000"/>
  <p:notesSz cx="6858000" cy="9144000"/>
  <p:defaultTextStyle>
    <a:defPPr>
      <a:defRPr lang="en-US"/>
    </a:defPPr>
    <a:lvl1pPr marL="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5" pos="38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781"/>
    <a:srgbClr val="F3CD60"/>
    <a:srgbClr val="FFFFFF"/>
    <a:srgbClr val="F3BE60"/>
    <a:srgbClr val="234465"/>
    <a:srgbClr val="D2A010"/>
    <a:srgbClr val="F1C341"/>
    <a:srgbClr val="603A14"/>
    <a:srgbClr val="E85C0E"/>
    <a:srgbClr val="BAB398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89" autoAdjust="0"/>
    <p:restoredTop sz="94595" autoAdjust="0"/>
  </p:normalViewPr>
  <p:slideViewPr>
    <p:cSldViewPr>
      <p:cViewPr varScale="1">
        <p:scale>
          <a:sx n="69" d="100"/>
          <a:sy n="69" d="100"/>
        </p:scale>
        <p:origin x="978" y="72"/>
      </p:cViewPr>
      <p:guideLst>
        <p:guide orient="horz" pos="2160"/>
        <p:guide pos="383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54" d="100"/>
          <a:sy n="54" d="100"/>
        </p:scale>
        <p:origin x="2820" y="7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2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5B4EDC-59C0-49C7-8ADA-5A781B329E02}" type="datetimeFigureOut">
              <a:rPr lang="en-US"/>
              <a:pPr/>
              <a:t>9/8/2017</a:t>
            </a:fld>
            <a:endParaRPr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47999"/>
            <a:ext cx="6165000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1000" dirty="0"/>
              <a:t>© Software University Foundation – </a:t>
            </a:r>
            <a:r>
              <a:rPr lang="en-US" sz="1000" u="sng" dirty="0">
                <a:hlinkClick r:id="rId2"/>
              </a:rPr>
              <a:t>http://softuni.org</a:t>
            </a:r>
            <a:endParaRPr lang="en-US" sz="1000" dirty="0"/>
          </a:p>
          <a:p>
            <a:r>
              <a:rPr lang="en-US" sz="1000" dirty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6165000" y="8748000"/>
            <a:ext cx="691412" cy="3944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429053-DC2A-4342-ADD4-2FD729D91E2C}" type="slidenum">
              <a:rPr sz="1000"/>
              <a:pPr/>
              <a:t>‹#›</a:t>
            </a:fld>
            <a:endParaRPr sz="1000" dirty="0"/>
          </a:p>
        </p:txBody>
      </p:sp>
    </p:spTree>
    <p:extLst>
      <p:ext uri="{BB962C8B-B14F-4D97-AF65-F5344CB8AC3E}">
        <p14:creationId xmlns:p14="http://schemas.microsoft.com/office/powerpoint/2010/main" val="423204575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hyperlink" Target="http://softuni.org/" TargetMode="Externa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0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2520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000"/>
            </a:lvl1pPr>
          </a:lstStyle>
          <a:p>
            <a:fld id="{F2D8D46A-B586-417D-BFBD-8C8FE0AAF762}" type="datetimeFigureOut">
              <a:rPr lang="en-US" smtClean="0"/>
              <a:pPr/>
              <a:t>9/8/2017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81000" y="4343400"/>
            <a:ext cx="60960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-1" y="8747999"/>
            <a:ext cx="6308999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/>
            </a:lvl1pPr>
          </a:lstStyle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2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3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08999" y="8747999"/>
            <a:ext cx="547413" cy="3944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/>
            </a:lvl1pPr>
          </a:lstStyle>
          <a:p>
            <a:fld id="{3EBA5BD7-F043-4D1B-AA17-CD412FC534D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5785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17780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3619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5397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717550" indent="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1218987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org/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creativecommons.org/licenses/by-nc-sa/4.0/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0141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bg-BG"/>
          </a:p>
        </p:txBody>
      </p:sp>
    </p:spTree>
    <p:extLst>
      <p:ext uri="{BB962C8B-B14F-4D97-AF65-F5344CB8AC3E}">
        <p14:creationId xmlns:p14="http://schemas.microsoft.com/office/powerpoint/2010/main" val="17554096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8007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B4F6EA-423E-42DF-9292-215E7D886C4E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665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smtClean="0">
                <a:solidFill>
                  <a:prstClr val="black"/>
                </a:solidFill>
              </a:rPr>
              <a:t>© Software University Foundation – </a:t>
            </a:r>
            <a:r>
              <a:rPr lang="en-US" sz="1000" u="sng" smtClean="0">
                <a:solidFill>
                  <a:prstClr val="black"/>
                </a:solidFill>
                <a:hlinkClick r:id="rId3"/>
              </a:rPr>
              <a:t>http://softuni.org</a:t>
            </a:r>
            <a:endParaRPr lang="en-US" sz="1000" smtClean="0">
              <a:solidFill>
                <a:prstClr val="black"/>
              </a:solidFill>
            </a:endParaRPr>
          </a:p>
          <a:p>
            <a:r>
              <a:rPr lang="en-US" sz="1000" smtClean="0">
                <a:solidFill>
                  <a:prstClr val="black"/>
                </a:solidFill>
              </a:rPr>
              <a:t>This work is licensed under the </a:t>
            </a:r>
            <a:r>
              <a:rPr lang="en-US" sz="1000" u="sng" noProof="1" smtClean="0">
                <a:solidFill>
                  <a:prstClr val="black"/>
                </a:solidFill>
                <a:hlinkClick r:id="rId4"/>
              </a:rPr>
              <a:t>Creative Commons Attribution-NonCommercial-ShareAlike</a:t>
            </a:r>
            <a:r>
              <a:rPr lang="en-US" sz="1000" noProof="1" smtClean="0">
                <a:solidFill>
                  <a:prstClr val="black"/>
                </a:solidFill>
              </a:rPr>
              <a:t> </a:t>
            </a:r>
            <a:r>
              <a:rPr lang="en-US" sz="1000" smtClean="0">
                <a:solidFill>
                  <a:prstClr val="black"/>
                </a:solidFill>
              </a:rPr>
              <a:t>license.</a:t>
            </a:r>
            <a:endParaRPr lang="en-US" sz="1000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958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412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sz="1000" dirty="0" smtClean="0"/>
              <a:t>© Software University Foundation – </a:t>
            </a:r>
            <a:r>
              <a:rPr lang="en-US" sz="1000" u="sng" dirty="0" smtClean="0">
                <a:hlinkClick r:id="rId3"/>
              </a:rPr>
              <a:t>http://softuni.org</a:t>
            </a:r>
            <a:endParaRPr lang="en-US" sz="1000" dirty="0" smtClean="0"/>
          </a:p>
          <a:p>
            <a:r>
              <a:rPr lang="en-US" sz="1000" dirty="0" smtClean="0"/>
              <a:t>This work is licensed under the </a:t>
            </a:r>
            <a:r>
              <a:rPr lang="en-US" sz="1000" u="sng" noProof="1" smtClean="0">
                <a:hlinkClick r:id="rId4"/>
              </a:rPr>
              <a:t>Creative Commons Attribution-NonCommercial-ShareAlike</a:t>
            </a:r>
            <a:r>
              <a:rPr lang="en-US" sz="1000" noProof="1" smtClean="0"/>
              <a:t> </a:t>
            </a:r>
            <a:r>
              <a:rPr lang="en-US" sz="1000" dirty="0" smtClean="0"/>
              <a:t>license.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EBA5BD7-F043-4D1B-AA17-CD412FC534DE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318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hyperlink" Target="http://judge.softuni.bg/" TargetMode="External"/><Relationship Id="rId13" Type="http://schemas.openxmlformats.org/officeDocument/2006/relationships/image" Target="../media/image10.png"/><Relationship Id="rId3" Type="http://schemas.openxmlformats.org/officeDocument/2006/relationships/image" Target="../media/image9.png"/><Relationship Id="rId7" Type="http://schemas.openxmlformats.org/officeDocument/2006/relationships/hyperlink" Target="http://forum.softuni.bg/" TargetMode="External"/><Relationship Id="rId12" Type="http://schemas.openxmlformats.org/officeDocument/2006/relationships/hyperlink" Target="http://www.introprogramming.info/" TargetMode="External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Relationship Id="rId6" Type="http://schemas.openxmlformats.org/officeDocument/2006/relationships/hyperlink" Target="http://www.nakov.com/" TargetMode="External"/><Relationship Id="rId11" Type="http://schemas.openxmlformats.org/officeDocument/2006/relationships/hyperlink" Target="http://www.youtube.com/SoftwareUniversity" TargetMode="External"/><Relationship Id="rId5" Type="http://schemas.openxmlformats.org/officeDocument/2006/relationships/hyperlink" Target="http://softuni.org/" TargetMode="External"/><Relationship Id="rId10" Type="http://schemas.openxmlformats.org/officeDocument/2006/relationships/hyperlink" Target="https://twitter.com/softunibg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hyperlink" Target="https://www.facebook.com/SoftwareUniversity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406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1788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446212" y="4953000"/>
            <a:ext cx="8938472" cy="820600"/>
          </a:xfrm>
        </p:spPr>
        <p:txBody>
          <a:bodyPr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446212" y="5754968"/>
            <a:ext cx="8938472" cy="688256"/>
          </a:xfrm>
        </p:spPr>
        <p:txBody>
          <a:bodyPr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0285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252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Slide">
    <p:bg bwMode="grayWhite"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4366413" y="314301"/>
            <a:ext cx="7382341" cy="2000251"/>
          </a:xfrm>
        </p:spPr>
        <p:txBody>
          <a:bodyPr lIns="0" tIns="0" rIns="0" bIns="0">
            <a:normAutofit/>
          </a:bodyPr>
          <a:lstStyle>
            <a:lvl1pPr algn="r">
              <a:defRPr sz="5400">
                <a:solidFill>
                  <a:srgbClr val="F6D18E"/>
                </a:solidFill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366413" y="2346299"/>
            <a:ext cx="7382341" cy="1752600"/>
          </a:xfrm>
        </p:spPr>
        <p:txBody>
          <a:bodyPr lIns="0" tIns="0" rIns="0" bIns="0">
            <a:normAutofit/>
          </a:bodyPr>
          <a:lstStyle>
            <a:lvl1pPr marL="0" indent="0" algn="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89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7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4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69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64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59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Presentation Subtitle</a:t>
            </a:r>
            <a:endParaRPr dirty="0"/>
          </a:p>
        </p:txBody>
      </p:sp>
      <p:sp>
        <p:nvSpPr>
          <p:cNvPr id="25" name="Text Placeholder 13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60412" y="4164083"/>
            <a:ext cx="3187613" cy="5251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b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800" b="1" kern="1200" baseline="0" dirty="0" smtClean="0">
                <a:solidFill>
                  <a:srgbClr val="EE792A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Author Name</a:t>
            </a:r>
            <a:endParaRPr lang="en-US" dirty="0"/>
          </a:p>
        </p:txBody>
      </p:sp>
      <p:sp>
        <p:nvSpPr>
          <p:cNvPr id="31" name="Picture Placeholder 4"/>
          <p:cNvSpPr>
            <a:spLocks noGrp="1"/>
          </p:cNvSpPr>
          <p:nvPr>
            <p:ph type="pic" sz="quarter" idx="16" hasCustomPrompt="1"/>
          </p:nvPr>
        </p:nvSpPr>
        <p:spPr>
          <a:xfrm>
            <a:off x="4366413" y="4191000"/>
            <a:ext cx="7382341" cy="1905000"/>
          </a:xfrm>
          <a:prstGeom prst="rect">
            <a:avLst/>
          </a:prstGeom>
        </p:spPr>
        <p:txBody>
          <a:bodyPr lIns="108000" tIns="36000" rIns="108000" bIns="36000"/>
          <a:lstStyle>
            <a:lvl1pPr marL="0" indent="0">
              <a:buNone/>
              <a:defRPr/>
            </a:lvl1pPr>
          </a:lstStyle>
          <a:p>
            <a:r>
              <a:rPr lang="en-US" dirty="0" smtClean="0"/>
              <a:t>Insert a Picture Here</a:t>
            </a:r>
            <a:endParaRPr lang="en-US" dirty="0"/>
          </a:p>
        </p:txBody>
      </p:sp>
      <p:sp>
        <p:nvSpPr>
          <p:cNvPr id="32" name="Text Placeholder 13"/>
          <p:cNvSpPr>
            <a:spLocks noGrp="1"/>
          </p:cNvSpPr>
          <p:nvPr>
            <p:ph type="body" sz="quarter" idx="13" hasCustomPrompt="1"/>
          </p:nvPr>
        </p:nvSpPr>
        <p:spPr bwMode="auto">
          <a:xfrm>
            <a:off x="760413" y="4633982"/>
            <a:ext cx="3187614" cy="444343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300" b="1" kern="1200" dirty="0" smtClean="0">
                <a:solidFill>
                  <a:srgbClr val="F4B36C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3" name="Text Placeholder 13"/>
          <p:cNvSpPr>
            <a:spLocks noGrp="1"/>
          </p:cNvSpPr>
          <p:nvPr>
            <p:ph type="body" sz="quarter" idx="14" hasCustomPrompt="1"/>
          </p:nvPr>
        </p:nvSpPr>
        <p:spPr bwMode="auto">
          <a:xfrm>
            <a:off x="760412" y="5011671"/>
            <a:ext cx="3187613" cy="395869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2000" b="1" kern="1200" dirty="0" smtClean="0"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Web Site</a:t>
            </a:r>
            <a:endParaRPr lang="en-US" dirty="0"/>
          </a:p>
        </p:txBody>
      </p:sp>
      <p:sp>
        <p:nvSpPr>
          <p:cNvPr id="34" name="Text Placeholder 13"/>
          <p:cNvSpPr>
            <a:spLocks noGrp="1"/>
          </p:cNvSpPr>
          <p:nvPr>
            <p:ph type="body" sz="quarter" idx="17" hasCustomPrompt="1"/>
          </p:nvPr>
        </p:nvSpPr>
        <p:spPr bwMode="auto">
          <a:xfrm>
            <a:off x="760412" y="5394605"/>
            <a:ext cx="3187613" cy="363552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8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Name</a:t>
            </a:r>
            <a:endParaRPr lang="en-US" dirty="0"/>
          </a:p>
        </p:txBody>
      </p:sp>
      <p:sp>
        <p:nvSpPr>
          <p:cNvPr id="35" name="Text Placeholder 13"/>
          <p:cNvSpPr>
            <a:spLocks noGrp="1"/>
          </p:cNvSpPr>
          <p:nvPr>
            <p:ph type="body" sz="quarter" idx="18" hasCustomPrompt="1"/>
          </p:nvPr>
        </p:nvSpPr>
        <p:spPr bwMode="auto">
          <a:xfrm>
            <a:off x="760412" y="5735767"/>
            <a:ext cx="3187613" cy="331235"/>
          </a:xfrm>
          <a:prstGeom prst="rect">
            <a:avLst/>
          </a:prstGeom>
          <a:noFill/>
          <a:effectLst/>
        </p:spPr>
        <p:txBody>
          <a:bodyPr wrap="square" lIns="36000" tIns="36000" rIns="36000" bIns="36000" rtlCol="0" anchor="ctr" anchorCtr="0">
            <a:spAutoFit/>
          </a:bodyPr>
          <a:lstStyle>
            <a:lvl1pPr marL="0" indent="0" algn="l" rtl="0" fontAlgn="base">
              <a:spcBef>
                <a:spcPct val="0"/>
              </a:spcBef>
              <a:spcAft>
                <a:spcPct val="0"/>
              </a:spcAft>
              <a:buNone/>
              <a:defRPr lang="en-US" sz="1600" b="1" kern="1200" dirty="0" smtClean="0">
                <a:solidFill>
                  <a:srgbClr val="F27A44"/>
                </a:solidFill>
                <a:effectLst/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 smtClean="0"/>
              <a:t>Company Web Site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351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2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13" y="1151121"/>
            <a:ext cx="11804822" cy="5570355"/>
          </a:xfrm>
        </p:spPr>
        <p:txBody>
          <a:bodyPr/>
          <a:lstStyle>
            <a:lvl1pPr>
              <a:defRPr sz="3400"/>
            </a:lvl1pPr>
            <a:lvl2pPr>
              <a:defRPr sz="3200"/>
            </a:lvl2pPr>
            <a:lvl3pPr>
              <a:defRPr sz="3000"/>
            </a:lvl3pPr>
            <a:lvl4pPr>
              <a:defRPr sz="2800"/>
            </a:lvl4pPr>
            <a:lvl5pPr>
              <a:defRPr sz="2600"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Level`</a:t>
            </a:r>
            <a:endParaRPr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Slide Title</a:t>
            </a:r>
            <a:endParaRPr dirty="0"/>
          </a:p>
        </p:txBody>
      </p:sp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2717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12813" y="4953000"/>
            <a:ext cx="10363200" cy="820600"/>
          </a:xfrm>
        </p:spPr>
        <p:txBody>
          <a:bodyPr wrap="square" lIns="36000" tIns="36000" rIns="36000" bIns="36000" anchor="b">
            <a:spAutoFit/>
          </a:bodyPr>
          <a:lstStyle>
            <a:lvl1pPr algn="ctr">
              <a:defRPr sz="5400" b="1" cap="none" baseline="0"/>
            </a:lvl1pPr>
          </a:lstStyle>
          <a:p>
            <a:r>
              <a:rPr lang="en-US" dirty="0" smtClean="0"/>
              <a:t>Click to Edit Section Title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2813" y="5754968"/>
            <a:ext cx="10363200" cy="719034"/>
          </a:xfrm>
        </p:spPr>
        <p:txBody>
          <a:bodyPr wrap="square" lIns="36000" tIns="36000" rIns="36000" bIns="36000" anchor="t">
            <a:spAutoFit/>
          </a:bodyPr>
          <a:lstStyle>
            <a:lvl1pPr marL="0" indent="0" algn="ctr">
              <a:spcBef>
                <a:spcPts val="0"/>
              </a:spcBef>
              <a:buNone/>
              <a:defRPr sz="4000" cap="none" spc="200" baseline="0">
                <a:solidFill>
                  <a:schemeClr val="accent1"/>
                </a:solidFill>
              </a:defRPr>
            </a:lvl1pPr>
            <a:lvl2pPr marL="609493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898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48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7972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466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6960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645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5947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Click to Edit Section Subtitle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828212" y="228600"/>
            <a:ext cx="2175525" cy="76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567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080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estions Slide"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 Placeholder 29"/>
          <p:cNvSpPr>
            <a:spLocks noGrp="1"/>
          </p:cNvSpPr>
          <p:nvPr>
            <p:ph type="body" sz="quarter" idx="10" hasCustomPrompt="1"/>
          </p:nvPr>
        </p:nvSpPr>
        <p:spPr>
          <a:xfrm>
            <a:off x="1529384" y="6400802"/>
            <a:ext cx="10482604" cy="363552"/>
          </a:xfrm>
          <a:prstGeom prst="rect">
            <a:avLst/>
          </a:prstGeom>
        </p:spPr>
        <p:txBody>
          <a:bodyPr wrap="square" lIns="36000" rIns="36000">
            <a:spAutoFit/>
          </a:bodyPr>
          <a:lstStyle>
            <a:lvl1pPr marL="0" indent="0" algn="r">
              <a:buNone/>
              <a:defRPr sz="1800">
                <a:latin typeface="+mn-lt"/>
              </a:defRPr>
            </a:lvl1pPr>
          </a:lstStyle>
          <a:p>
            <a:pPr lvl="0"/>
            <a:r>
              <a:rPr lang="en-US" dirty="0" smtClean="0"/>
              <a:t>Course Web Site</a:t>
            </a:r>
            <a:endParaRPr lang="en-US" dirty="0"/>
          </a:p>
        </p:txBody>
      </p:sp>
      <p:pic>
        <p:nvPicPr>
          <p:cNvPr id="55" name="Picture 5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412" y="261000"/>
            <a:ext cx="2050131" cy="670675"/>
          </a:xfrm>
          <a:prstGeom prst="rect">
            <a:avLst/>
          </a:prstGeom>
        </p:spPr>
      </p:pic>
      <p:sp>
        <p:nvSpPr>
          <p:cNvPr id="50" name="Title 1"/>
          <p:cNvSpPr>
            <a:spLocks noGrp="1"/>
          </p:cNvSpPr>
          <p:nvPr>
            <p:ph type="title" hasCustomPrompt="1"/>
          </p:nvPr>
        </p:nvSpPr>
        <p:spPr>
          <a:xfrm>
            <a:off x="188815" y="40341"/>
            <a:ext cx="9577597" cy="1110780"/>
          </a:xfrm>
        </p:spPr>
        <p:txBody>
          <a:bodyPr/>
          <a:lstStyle>
            <a:lvl1pPr>
              <a:defRPr>
                <a:solidFill>
                  <a:srgbClr val="F3BE60"/>
                </a:solidFill>
                <a:effectLst/>
              </a:defRPr>
            </a:lvl1pPr>
          </a:lstStyle>
          <a:p>
            <a:r>
              <a:rPr lang="en-US" dirty="0" smtClean="0"/>
              <a:t>Presentation Title</a:t>
            </a:r>
            <a:endParaRPr dirty="0"/>
          </a:p>
        </p:txBody>
      </p:sp>
      <p:sp>
        <p:nvSpPr>
          <p:cNvPr id="2" name="TextBox 1">
            <a:hlinkClick r:id="rId4" tooltip="Software University - Quality Education, Profession and Job for Software Engineers"/>
          </p:cNvPr>
          <p:cNvSpPr txBox="1"/>
          <p:nvPr userDrawn="1"/>
        </p:nvSpPr>
        <p:spPr>
          <a:xfrm rot="322982">
            <a:off x="10066442" y="2253546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27" name="TextBox 26">
            <a:hlinkClick r:id="rId5" tooltip="Software University Foundaton"/>
          </p:cNvPr>
          <p:cNvSpPr txBox="1"/>
          <p:nvPr userDrawn="1"/>
        </p:nvSpPr>
        <p:spPr>
          <a:xfrm rot="20630519">
            <a:off x="7568290" y="4341197"/>
            <a:ext cx="3032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rgbClr val="603A14"/>
                </a:solidFill>
              </a:rPr>
              <a:t>?</a:t>
            </a:r>
            <a:endParaRPr lang="en-US" sz="2000" b="1" dirty="0">
              <a:solidFill>
                <a:srgbClr val="603A14"/>
              </a:solidFill>
            </a:endParaRPr>
          </a:p>
        </p:txBody>
      </p:sp>
      <p:sp>
        <p:nvSpPr>
          <p:cNvPr id="51" name="TextBox 50">
            <a:hlinkClick r:id="rId6" tooltip="Svetlin Nakov - Programming and Education for Developers"/>
          </p:cNvPr>
          <p:cNvSpPr txBox="1"/>
          <p:nvPr userDrawn="1"/>
        </p:nvSpPr>
        <p:spPr>
          <a:xfrm>
            <a:off x="11500162" y="4679637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2" name="TextBox 51">
            <a:hlinkClick r:id="rId7" tooltip="Software University - Discussion Forum"/>
          </p:cNvPr>
          <p:cNvSpPr txBox="1"/>
          <p:nvPr userDrawn="1"/>
        </p:nvSpPr>
        <p:spPr>
          <a:xfrm rot="20971262">
            <a:off x="6094412" y="610908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3" name="TextBox 52">
            <a:hlinkClick r:id="rId8" tooltip="Software University - Online Judge System"/>
          </p:cNvPr>
          <p:cNvSpPr txBox="1"/>
          <p:nvPr userDrawn="1"/>
        </p:nvSpPr>
        <p:spPr>
          <a:xfrm rot="569019">
            <a:off x="9155998" y="40327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1" dirty="0" smtClean="0">
                <a:solidFill>
                  <a:srgbClr val="603A14"/>
                </a:solidFill>
              </a:rPr>
              <a:t>?</a:t>
            </a:r>
            <a:endParaRPr lang="en-US" sz="1800" b="1" dirty="0">
              <a:solidFill>
                <a:srgbClr val="603A14"/>
              </a:solidFill>
            </a:endParaRPr>
          </a:p>
        </p:txBody>
      </p:sp>
      <p:sp>
        <p:nvSpPr>
          <p:cNvPr id="54" name="TextBox 53">
            <a:hlinkClick r:id="rId9" tooltip="Software University @ Facebook"/>
          </p:cNvPr>
          <p:cNvSpPr txBox="1"/>
          <p:nvPr userDrawn="1"/>
        </p:nvSpPr>
        <p:spPr>
          <a:xfrm rot="219682">
            <a:off x="7047355" y="2560119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603A14"/>
                </a:solidFill>
              </a:rPr>
              <a:t>?</a:t>
            </a:r>
            <a:endParaRPr lang="en-US" b="1" dirty="0">
              <a:solidFill>
                <a:srgbClr val="603A14"/>
              </a:solidFill>
            </a:endParaRPr>
          </a:p>
        </p:txBody>
      </p:sp>
      <p:sp>
        <p:nvSpPr>
          <p:cNvPr id="56" name="TextBox 55">
            <a:hlinkClick r:id="rId10" tooltip="Software University @ Twitter"/>
          </p:cNvPr>
          <p:cNvSpPr txBox="1"/>
          <p:nvPr userDrawn="1"/>
        </p:nvSpPr>
        <p:spPr>
          <a:xfrm rot="20972266">
            <a:off x="11754532" y="232084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sp>
        <p:nvSpPr>
          <p:cNvPr id="57" name="TextBox 56">
            <a:hlinkClick r:id="rId11" tooltip="Software University @ YouTube - free training courses and video lessons for software engineers"/>
          </p:cNvPr>
          <p:cNvSpPr txBox="1"/>
          <p:nvPr userDrawn="1"/>
        </p:nvSpPr>
        <p:spPr>
          <a:xfrm rot="562174">
            <a:off x="11774596" y="3447926"/>
            <a:ext cx="255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rgbClr val="603A14"/>
                </a:solidFill>
              </a:rPr>
              <a:t>?</a:t>
            </a:r>
            <a:endParaRPr lang="en-US" sz="1200" dirty="0">
              <a:solidFill>
                <a:srgbClr val="603A14"/>
              </a:solidFill>
            </a:endParaRPr>
          </a:p>
        </p:txBody>
      </p:sp>
      <p:sp>
        <p:nvSpPr>
          <p:cNvPr id="58" name="TextBox 57">
            <a:hlinkClick r:id="rId12" tooltip="Programming Fundamentals Book and Vide Lessons: Learn C#, Programming, Data Structures, Algorithms and Quality Coding"/>
          </p:cNvPr>
          <p:cNvSpPr txBox="1"/>
          <p:nvPr userDrawn="1"/>
        </p:nvSpPr>
        <p:spPr>
          <a:xfrm rot="571210">
            <a:off x="11136783" y="5625911"/>
            <a:ext cx="2680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603A14"/>
                </a:solidFill>
              </a:rPr>
              <a:t>?</a:t>
            </a:r>
            <a:endParaRPr lang="en-US" sz="1400" dirty="0">
              <a:solidFill>
                <a:srgbClr val="603A1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 rot="20967714">
            <a:off x="457076" y="2405125"/>
            <a:ext cx="2338944" cy="2395502"/>
          </a:xfrm>
          <a:prstGeom prst="rect">
            <a:avLst/>
          </a:prstGeom>
        </p:spPr>
      </p:pic>
      <p:sp>
        <p:nvSpPr>
          <p:cNvPr id="19" name="Rectangle 18"/>
          <p:cNvSpPr/>
          <p:nvPr userDrawn="1"/>
        </p:nvSpPr>
        <p:spPr>
          <a:xfrm rot="20949717">
            <a:off x="2718532" y="3306088"/>
            <a:ext cx="4540980" cy="948072"/>
          </a:xfrm>
          <a:prstGeom prst="rect">
            <a:avLst/>
          </a:prstGeom>
        </p:spPr>
        <p:txBody>
          <a:bodyPr wrap="none" lIns="0" tIns="0" rIns="0" bIns="0" anchor="ctr" anchorCtr="0">
            <a:no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/>
          <a:p>
            <a:pPr algn="ctr" eaLnBrk="0" hangingPunct="0">
              <a:buClr>
                <a:srgbClr val="A19574">
                  <a:lumMod val="40000"/>
                  <a:lumOff val="60000"/>
                </a:srgbClr>
              </a:buClr>
              <a:buSzPct val="70000"/>
              <a:buFont typeface="Wingdings 2" pitchFamily="18" charset="2"/>
              <a:buNone/>
            </a:pPr>
            <a:r>
              <a:rPr lang="bg-BG" sz="6600" b="1" dirty="0" smtClean="0">
                <a:solidFill>
                  <a:srgbClr val="F3BE60"/>
                </a:solidFill>
              </a:rPr>
              <a:t>Въпроси</a:t>
            </a:r>
            <a:r>
              <a:rPr lang="en-US" sz="6600" b="1" dirty="0" smtClean="0">
                <a:solidFill>
                  <a:srgbClr val="F3BE60"/>
                </a:solidFill>
              </a:rPr>
              <a:t>?</a:t>
            </a:r>
            <a:endParaRPr lang="en-US" sz="6600" b="1" spc="150" dirty="0">
              <a:ln w="11430"/>
              <a:solidFill>
                <a:prstClr val="white">
                  <a:lumMod val="40000"/>
                  <a:lumOff val="60000"/>
                </a:prstClr>
              </a:solidFill>
              <a:effectLst>
                <a:outerShdw blurRad="25400" algn="tl" rotWithShape="0">
                  <a:srgbClr val="000000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05766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5.jpe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028520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88814" y="6525002"/>
            <a:ext cx="1223999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5373AC-9AA7-423B-BA00-BA1C74164DBD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9/8/2017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4412" y="6525002"/>
            <a:ext cx="10150400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66412" y="6525002"/>
            <a:ext cx="428822" cy="196477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90403" y="39574"/>
            <a:ext cx="11806432" cy="1111549"/>
          </a:xfrm>
          <a:prstGeom prst="rect">
            <a:avLst/>
          </a:prstGeom>
        </p:spPr>
        <p:txBody>
          <a:bodyPr vert="horz" lIns="108000" tIns="36000" rIns="108000" bIns="36000" rtlCol="0" anchor="ctr" anchorCtr="0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0413" y="1151123"/>
            <a:ext cx="11804822" cy="5570353"/>
          </a:xfrm>
          <a:prstGeom prst="rect">
            <a:avLst/>
          </a:prstGeom>
        </p:spPr>
        <p:txBody>
          <a:bodyPr vert="horz" lIns="108000" tIns="36000" rIns="108000" bIns="36000" rtlCol="0">
            <a:normAutofit/>
          </a:bodyPr>
          <a:lstStyle/>
          <a:p>
            <a:pPr lvl="0"/>
            <a:r>
              <a:rPr lang="en-US" dirty="0" smtClean="0"/>
              <a:t>First Level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42554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1218987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rgbClr val="F3BE60"/>
          </a:solidFill>
          <a:latin typeface="+mj-lt"/>
          <a:ea typeface="+mj-ea"/>
          <a:cs typeface="+mj-cs"/>
        </a:defRPr>
      </a:lvl1pPr>
    </p:titleStyle>
    <p:bodyStyle>
      <a:lvl1pPr marL="304747" indent="-304747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F2B254"/>
        </a:buClr>
        <a:buSzPct val="100000"/>
        <a:buFont typeface="Wingdings" panose="05000000000000000000" pitchFamily="2" charset="2"/>
        <a:buChar char="§"/>
        <a:defRPr sz="3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chemeClr val="accent1"/>
        </a:buClr>
        <a:buSzPct val="80000"/>
        <a:buFont typeface="Wingdings" panose="05000000000000000000" pitchFamily="2" charset="2"/>
        <a:buChar char="§"/>
        <a:defRPr sz="32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240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F9A1D"/>
        </a:buClr>
        <a:buSzPct val="80000"/>
        <a:buFont typeface="Wingdings" panose="05000000000000000000" pitchFamily="2" charset="2"/>
        <a:buChar char="§"/>
        <a:defRPr sz="30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218987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D9411"/>
        </a:buClr>
        <a:buSzPct val="80000"/>
        <a:buFont typeface="Wingdings" panose="05000000000000000000" pitchFamily="2" charset="2"/>
        <a:buChar char="§"/>
        <a:defRPr sz="28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1523733" indent="-231606" algn="l" defTabSz="1218987" rtl="0" eaLnBrk="1" latinLnBrk="0" hangingPunct="1">
        <a:lnSpc>
          <a:spcPct val="105000"/>
        </a:lnSpc>
        <a:spcBef>
          <a:spcPts val="600"/>
        </a:spcBef>
        <a:spcAft>
          <a:spcPts val="600"/>
        </a:spcAft>
        <a:buClr>
          <a:srgbClr val="E28D10"/>
        </a:buClr>
        <a:buSzPct val="80000"/>
        <a:buFont typeface="Wingdings" panose="05000000000000000000" pitchFamily="2" charset="2"/>
        <a:buChar char="§"/>
        <a:defRPr sz="26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182848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133227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2437972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742720" indent="-231606" algn="l" defTabSz="1218987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SzPct val="80000"/>
        <a:buFont typeface="Arial" pitchFamily="34" charset="0"/>
        <a:buChar char="•"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2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6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1218987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1843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softuni.bg/" TargetMode="External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hyperlink" Target="http://creativecommons.org/licenses/by-nc-sa/4.0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" TargetMode="External"/><Relationship Id="rId2" Type="http://schemas.openxmlformats.org/officeDocument/2006/relationships/hyperlink" Target="https://judge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softuni.bg/courses/programming-basic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hyperlink" Target="https://softuni.bg/forum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intro-csharp-book/" TargetMode="External"/><Relationship Id="rId2" Type="http://schemas.openxmlformats.org/officeDocument/2006/relationships/hyperlink" Target="https://csharp-book.softuni.b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ntroprogramming.info/english-intro-csharp-book/" TargetMode="External"/><Relationship Id="rId2" Type="http://schemas.openxmlformats.org/officeDocument/2006/relationships/hyperlink" Target="http://www.introprogramming.inf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hyperlink" Target="http://www.introprogramming.info/intro-csharp-book/" TargetMode="Externa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visualstudio.com/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hyperlink" Target="https://www.jetbrains.com/clion/" TargetMode="External"/><Relationship Id="rId4" Type="http://schemas.openxmlformats.org/officeDocument/2006/relationships/hyperlink" Target="https://www.eclipse.org/downloads/?" TargetMode="Externa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indeavr.com/" TargetMode="External"/><Relationship Id="rId13" Type="http://schemas.openxmlformats.org/officeDocument/2006/relationships/image" Target="../media/image48.png"/><Relationship Id="rId18" Type="http://schemas.openxmlformats.org/officeDocument/2006/relationships/hyperlink" Target="https://netpeak.net/" TargetMode="External"/><Relationship Id="rId3" Type="http://schemas.openxmlformats.org/officeDocument/2006/relationships/hyperlink" Target="https://softuni.bg/courses/programming-basics/" TargetMode="External"/><Relationship Id="rId7" Type="http://schemas.openxmlformats.org/officeDocument/2006/relationships/image" Target="../media/image45.png"/><Relationship Id="rId12" Type="http://schemas.openxmlformats.org/officeDocument/2006/relationships/hyperlink" Target="http://www.superhosting.bg/" TargetMode="External"/><Relationship Id="rId17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6" Type="http://schemas.openxmlformats.org/officeDocument/2006/relationships/hyperlink" Target="http://www.softwaregroup-bg.com/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://smartit.bg/" TargetMode="External"/><Relationship Id="rId11" Type="http://schemas.openxmlformats.org/officeDocument/2006/relationships/image" Target="../media/image47.png"/><Relationship Id="rId5" Type="http://schemas.openxmlformats.org/officeDocument/2006/relationships/image" Target="../media/image44.png"/><Relationship Id="rId15" Type="http://schemas.openxmlformats.org/officeDocument/2006/relationships/image" Target="../media/image49.png"/><Relationship Id="rId10" Type="http://schemas.openxmlformats.org/officeDocument/2006/relationships/hyperlink" Target="http://www.infragistics.com/" TargetMode="External"/><Relationship Id="rId19" Type="http://schemas.openxmlformats.org/officeDocument/2006/relationships/image" Target="../media/image51.png"/><Relationship Id="rId4" Type="http://schemas.openxmlformats.org/officeDocument/2006/relationships/hyperlink" Target="http://xs-software.com/" TargetMode="External"/><Relationship Id="rId9" Type="http://schemas.openxmlformats.org/officeDocument/2006/relationships/image" Target="../media/image46.png"/><Relationship Id="rId14" Type="http://schemas.openxmlformats.org/officeDocument/2006/relationships/hyperlink" Target="http://www.telenor.b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creativecommons.org/licenses/by-nc-sa/4.0/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http://creativecommons.org/licenses/by-sa/4.0/" TargetMode="External"/><Relationship Id="rId4" Type="http://schemas.openxmlformats.org/officeDocument/2006/relationships/hyperlink" Target="http://www.introprogramming.info/intro-csharp-book/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facebook.com/SoftwareUniversity" TargetMode="External"/><Relationship Id="rId13" Type="http://schemas.openxmlformats.org/officeDocument/2006/relationships/image" Target="../media/image57.png"/><Relationship Id="rId3" Type="http://schemas.openxmlformats.org/officeDocument/2006/relationships/hyperlink" Target="http://softuni.org/" TargetMode="External"/><Relationship Id="rId7" Type="http://schemas.openxmlformats.org/officeDocument/2006/relationships/image" Target="../media/image9.png"/><Relationship Id="rId12" Type="http://schemas.openxmlformats.org/officeDocument/2006/relationships/hyperlink" Target="https://softuni.bg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://forum.softuni.bg/" TargetMode="External"/><Relationship Id="rId11" Type="http://schemas.openxmlformats.org/officeDocument/2006/relationships/image" Target="../media/image56.png"/><Relationship Id="rId5" Type="http://schemas.openxmlformats.org/officeDocument/2006/relationships/hyperlink" Target="https://www.facebook.com/SoftwareUniversity" TargetMode="External"/><Relationship Id="rId10" Type="http://schemas.openxmlformats.org/officeDocument/2006/relationships/hyperlink" Target="https://softuni.bg/forum" TargetMode="External"/><Relationship Id="rId4" Type="http://schemas.openxmlformats.org/officeDocument/2006/relationships/hyperlink" Target="http://softuni.bg/" TargetMode="External"/><Relationship Id="rId9" Type="http://schemas.openxmlformats.org/officeDocument/2006/relationships/image" Target="../media/image55.png"/><Relationship Id="rId1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3579812" y="1066800"/>
            <a:ext cx="7896651" cy="1171552"/>
          </a:xfrm>
        </p:spPr>
        <p:txBody>
          <a:bodyPr>
            <a:normAutofit fontScale="90000"/>
          </a:bodyPr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4094122" y="2270099"/>
            <a:ext cx="7382341" cy="854101"/>
          </a:xfrm>
        </p:spPr>
        <p:txBody>
          <a:bodyPr>
            <a:normAutofit/>
          </a:bodyPr>
          <a:lstStyle/>
          <a:p>
            <a:r>
              <a:rPr lang="bg-BG" dirty="0" smtClean="0"/>
              <a:t>Откриване на курса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60412" y="4528699"/>
            <a:ext cx="3187613" cy="525135"/>
          </a:xfrm>
        </p:spPr>
        <p:txBody>
          <a:bodyPr/>
          <a:lstStyle/>
          <a:p>
            <a:r>
              <a:rPr lang="bg-BG" noProof="1" smtClean="0"/>
              <a:t>СофтУни</a:t>
            </a:r>
            <a:endParaRPr lang="en-US" noProof="1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3"/>
          </p:nvPr>
        </p:nvSpPr>
        <p:spPr>
          <a:xfrm>
            <a:off x="760413" y="4998598"/>
            <a:ext cx="3187614" cy="444343"/>
          </a:xfrm>
        </p:spPr>
        <p:txBody>
          <a:bodyPr/>
          <a:lstStyle/>
          <a:p>
            <a:r>
              <a:rPr lang="bg-BG" noProof="1" smtClean="0"/>
              <a:t>трейнърски</a:t>
            </a:r>
            <a:r>
              <a:rPr lang="bg-BG" dirty="0" smtClean="0"/>
              <a:t> екип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4"/>
          </p:nvPr>
        </p:nvSpPr>
        <p:spPr>
          <a:xfrm>
            <a:off x="760412" y="5403725"/>
            <a:ext cx="3187613" cy="382788"/>
          </a:xfrm>
        </p:spPr>
        <p:txBody>
          <a:bodyPr/>
          <a:lstStyle/>
          <a:p>
            <a:r>
              <a:rPr lang="bg-BG" sz="2000" dirty="0" smtClean="0"/>
              <a:t>Софтуерен университет</a:t>
            </a:r>
            <a:endParaRPr lang="en-US" sz="20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760412" y="5744246"/>
            <a:ext cx="3187613" cy="351754"/>
          </a:xfrm>
        </p:spPr>
        <p:txBody>
          <a:bodyPr/>
          <a:lstStyle/>
          <a:p>
            <a:r>
              <a:rPr lang="en-US" sz="1800" dirty="0">
                <a:hlinkClick r:id="rId3"/>
              </a:rPr>
              <a:t>http://</a:t>
            </a:r>
            <a:r>
              <a:rPr lang="en-US" sz="1800" dirty="0" smtClean="0">
                <a:hlinkClick r:id="rId3"/>
              </a:rPr>
              <a:t>softuni.bg</a:t>
            </a:r>
            <a:endParaRPr lang="en-US" sz="1800" dirty="0"/>
          </a:p>
        </p:txBody>
      </p:sp>
      <p:pic>
        <p:nvPicPr>
          <p:cNvPr id="1028" name="Picture 4">
            <a:hlinkClick r:id="rId4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21983" y="3048835"/>
            <a:ext cx="2175525" cy="761165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  <a:extLst/>
        </p:spPr>
      </p:pic>
      <p:pic>
        <p:nvPicPr>
          <p:cNvPr id="13" name="Picture 2" descr="D:\_WORK PROJECTS\Nakov\Presentation Slides Design\STORE\Software University Foundation Logo BG and ENG black WHITOUT background CMYK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033" t="-11972" r="-4044" b="1048"/>
          <a:stretch/>
        </p:blipFill>
        <p:spPr bwMode="auto">
          <a:xfrm>
            <a:off x="825157" y="1828800"/>
            <a:ext cx="2172351" cy="79569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50000"/>
              </a:schemeClr>
            </a:solidFill>
          </a:ln>
        </p:spPr>
      </p:pic>
      <p:pic>
        <p:nvPicPr>
          <p:cNvPr id="14" name="Picture 13" descr="http://softuni.bg" title="SoftUni Code Wizard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71735" y="3754514"/>
            <a:ext cx="2133598" cy="234148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 rot="576164">
            <a:off x="7051524" y="3580632"/>
            <a:ext cx="2510495" cy="722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Основи на </a:t>
            </a:r>
          </a:p>
          <a:p>
            <a:pPr algn="ctr">
              <a:lnSpc>
                <a:spcPct val="85000"/>
              </a:lnSpc>
            </a:pPr>
            <a:r>
              <a:rPr lang="bg-BG" b="1" spc="50" dirty="0" smtClean="0">
                <a:ln w="9525" cmpd="sng">
                  <a:solidFill>
                    <a:srgbClr val="FFA72A"/>
                  </a:solidFill>
                  <a:prstDash val="solid"/>
                </a:ln>
                <a:solidFill>
                  <a:srgbClr val="FFF0D9"/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програмирането</a:t>
            </a:r>
            <a:endParaRPr lang="en-US" b="1" spc="50" dirty="0">
              <a:ln w="9525" cmpd="sng">
                <a:solidFill>
                  <a:srgbClr val="FFA72A"/>
                </a:solidFill>
                <a:prstDash val="solid"/>
              </a:ln>
              <a:solidFill>
                <a:srgbClr val="FFF0D9"/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4073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4826398"/>
            <a:ext cx="8938472" cy="820600"/>
          </a:xfrm>
        </p:spPr>
        <p:txBody>
          <a:bodyPr/>
          <a:lstStyle/>
          <a:p>
            <a:r>
              <a:rPr lang="bg-BG" dirty="0" smtClean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446212" y="5681766"/>
            <a:ext cx="8938472" cy="719034"/>
          </a:xfrm>
        </p:spPr>
        <p:txBody>
          <a:bodyPr/>
          <a:lstStyle/>
          <a:p>
            <a:r>
              <a:rPr lang="bg-BG" dirty="0" smtClean="0"/>
              <a:t>Домашни</a:t>
            </a:r>
            <a:r>
              <a:rPr lang="bg-BG" smtClean="0"/>
              <a:t>, изпити </a:t>
            </a:r>
            <a:r>
              <a:rPr lang="bg-BG" dirty="0" smtClean="0"/>
              <a:t>и оценяване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850656" y="1028500"/>
            <a:ext cx="2411312" cy="3414124"/>
          </a:xfrm>
          <a:prstGeom prst="roundRect">
            <a:avLst>
              <a:gd name="adj" fmla="val 5518"/>
            </a:avLst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68" y="1384650"/>
            <a:ext cx="3817644" cy="2701824"/>
          </a:xfrm>
          <a:prstGeom prst="roundRect">
            <a:avLst>
              <a:gd name="adj" fmla="val 3945"/>
            </a:avLst>
          </a:prstGeom>
          <a:effectLst>
            <a:softEdge rad="63500"/>
          </a:effectLst>
        </p:spPr>
      </p:pic>
      <p:pic>
        <p:nvPicPr>
          <p:cNvPr id="3080" name="Picture 8" descr="https://softuni.bg/Files/UserFiles/ImageGallery/c-sharp-course-march-2014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12" y="1448505"/>
            <a:ext cx="3879356" cy="2574114"/>
          </a:xfrm>
          <a:prstGeom prst="roundRect">
            <a:avLst>
              <a:gd name="adj" fmla="val 3945"/>
            </a:avLst>
          </a:prstGeom>
          <a:effectLst>
            <a:softEdge rad="63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3172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Упражненията са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важни</a:t>
            </a:r>
            <a:r>
              <a:rPr lang="en-US" dirty="0"/>
              <a:t>!</a:t>
            </a:r>
          </a:p>
          <a:p>
            <a:pPr lvl="1"/>
            <a:r>
              <a:rPr lang="bg-BG" dirty="0"/>
              <a:t>Програмирането се учи с писане,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много писане</a:t>
            </a:r>
            <a:r>
              <a:rPr lang="bg-BG" dirty="0"/>
              <a:t>!</a:t>
            </a:r>
          </a:p>
          <a:p>
            <a:pPr lvl="1"/>
            <a:r>
              <a:rPr lang="bg-BG" dirty="0"/>
              <a:t>Трябва да програмирате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всеки ден</a:t>
            </a:r>
            <a:r>
              <a:rPr lang="bg-BG" dirty="0"/>
              <a:t>!</a:t>
            </a:r>
            <a:endParaRPr lang="en-US" dirty="0"/>
          </a:p>
          <a:p>
            <a:r>
              <a:rPr lang="bg-BG" dirty="0"/>
              <a:t>Във всяко учебно занятие има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задачи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Решаваме част от задачите в клас</a:t>
            </a:r>
            <a:endParaRPr lang="en-US" dirty="0"/>
          </a:p>
          <a:p>
            <a:pPr lvl="1"/>
            <a:r>
              <a:rPr lang="bg-BG" dirty="0"/>
              <a:t>Останалите остават за домашно</a:t>
            </a:r>
            <a:endParaRPr lang="en-US" dirty="0"/>
          </a:p>
          <a:p>
            <a:r>
              <a:rPr lang="bg-BG" dirty="0"/>
              <a:t>Решенията се качват в </a:t>
            </a:r>
            <a:r>
              <a:rPr lang="en-US" dirty="0"/>
              <a:t>judge </a:t>
            </a:r>
            <a:r>
              <a:rPr lang="bg-BG" dirty="0"/>
              <a:t>системата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judge.softuni.bg</a:t>
            </a:r>
            <a:r>
              <a:rPr lang="en-US" dirty="0"/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28012" y="27810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927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Срок за качване</a:t>
            </a:r>
            <a:r>
              <a:rPr lang="bg-BG" dirty="0"/>
              <a:t> на решения в </a:t>
            </a:r>
            <a:r>
              <a:rPr lang="en-US" dirty="0"/>
              <a:t>Judge</a:t>
            </a:r>
          </a:p>
          <a:p>
            <a:pPr lvl="1"/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4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 дни</a:t>
            </a:r>
            <a:r>
              <a:rPr lang="bg-BG" dirty="0"/>
              <a:t> след занятието</a:t>
            </a:r>
            <a:r>
              <a:rPr lang="en-US" dirty="0"/>
              <a:t> (</a:t>
            </a:r>
            <a:r>
              <a:rPr lang="bg-BG" dirty="0"/>
              <a:t>занятие в събота – краен срок сряда)</a:t>
            </a:r>
          </a:p>
          <a:p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27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Септември </a:t>
            </a:r>
            <a:r>
              <a:rPr lang="bg-BG" dirty="0"/>
              <a:t>– краен срок след третото занятие</a:t>
            </a:r>
          </a:p>
          <a:p>
            <a:pPr lvl="1"/>
            <a:r>
              <a:rPr lang="bg-BG" dirty="0"/>
              <a:t>Ако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НЕ </a:t>
            </a:r>
            <a:r>
              <a:rPr lang="bg-BG" dirty="0"/>
              <a:t>са решени поне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80%</a:t>
            </a:r>
            <a:r>
              <a:rPr lang="bg-BG" dirty="0"/>
              <a:t> от задачите,</a:t>
            </a:r>
          </a:p>
          <a:p>
            <a:pPr marL="377887" lvl="1" indent="0">
              <a:buNone/>
            </a:pPr>
            <a:r>
              <a:rPr lang="bg-BG" dirty="0"/>
              <a:t>	студентът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преминава в онлайн</a:t>
            </a:r>
            <a:r>
              <a:rPr lang="bg-BG" dirty="0"/>
              <a:t> форма на обучение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Упражнения и домашни (2)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456612" y="4419600"/>
            <a:ext cx="3278324" cy="20880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8548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Курсът „Основи на програмирането" завършва</a:t>
            </a:r>
            <a:b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</a:b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с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практически изпит </a:t>
            </a:r>
            <a:r>
              <a:rPr lang="bg-BG" dirty="0">
                <a:solidFill>
                  <a:schemeClr val="accent5">
                    <a:lumMod val="20000"/>
                    <a:lumOff val="80000"/>
                  </a:schemeClr>
                </a:solidFill>
              </a:rPr>
              <a:t>– </a:t>
            </a:r>
            <a:r>
              <a:rPr lang="en-US" dirty="0">
                <a:solidFill>
                  <a:schemeClr val="tx2">
                    <a:lumMod val="75000"/>
                  </a:schemeClr>
                </a:solidFill>
              </a:rPr>
              <a:t>5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 Ноември 2017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г.</a:t>
            </a:r>
          </a:p>
          <a:p>
            <a:pPr lvl="1">
              <a:lnSpc>
                <a:spcPct val="100000"/>
              </a:lnSpc>
            </a:pPr>
            <a:r>
              <a:rPr lang="bg-BG" sz="2400" dirty="0"/>
              <a:t>Срок ранно плащане – </a:t>
            </a:r>
            <a:r>
              <a:rPr lang="bg-BG" sz="2400" dirty="0" smtClean="0"/>
              <a:t>25 Септември 2017 </a:t>
            </a:r>
            <a:r>
              <a:rPr lang="bg-BG" sz="2400" dirty="0"/>
              <a:t>( 50лв )</a:t>
            </a:r>
          </a:p>
          <a:p>
            <a:pPr lvl="0">
              <a:lnSpc>
                <a:spcPct val="100000"/>
              </a:lnSpc>
            </a:pP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6 задачи </a:t>
            </a:r>
            <a:r>
              <a:rPr lang="bg-BG" dirty="0"/>
              <a:t>за 4 часа с </a:t>
            </a:r>
            <a:r>
              <a:rPr lang="en-US" dirty="0"/>
              <a:t>judge </a:t>
            </a:r>
            <a:r>
              <a:rPr lang="bg-BG" dirty="0"/>
              <a:t>система</a:t>
            </a:r>
            <a:endParaRPr lang="en-US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прости сметки (без проверки)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единична проверка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проверки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единичен цикъл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за чертане на фигурка на конзолата</a:t>
            </a:r>
            <a:endParaRPr lang="en-US" sz="2400" dirty="0"/>
          </a:p>
          <a:p>
            <a:pPr marL="800100" lvl="1" indent="-422275">
              <a:lnSpc>
                <a:spcPct val="100000"/>
              </a:lnSpc>
              <a:buFont typeface="+mj-lt"/>
              <a:buAutoNum type="arabicPeriod"/>
            </a:pPr>
            <a:r>
              <a:rPr lang="bg-BG" sz="2400" dirty="0"/>
              <a:t>Задача с по-сложни цикли</a:t>
            </a:r>
            <a:endParaRPr lang="en-US" sz="24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Практически изпит</a:t>
            </a:r>
            <a:endParaRPr lang="en-US" dirty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012" y="3810000"/>
            <a:ext cx="2819400" cy="100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759055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bg-BG" dirty="0"/>
              <a:t>Всички изпити и домашни се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тестват автоматизирано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r>
              <a:rPr lang="bg-BG" dirty="0"/>
              <a:t>През онлайн </a:t>
            </a:r>
            <a:r>
              <a:rPr lang="en-US" dirty="0"/>
              <a:t>judge </a:t>
            </a:r>
            <a:r>
              <a:rPr lang="bg-BG" dirty="0"/>
              <a:t>система: </a:t>
            </a:r>
            <a:r>
              <a:rPr lang="en-US" dirty="0">
                <a:hlinkClick r:id="rId2"/>
              </a:rPr>
              <a:t>judge.softuni.bg</a:t>
            </a:r>
            <a:endParaRPr lang="en-US" dirty="0"/>
          </a:p>
          <a:p>
            <a:pPr lvl="1"/>
            <a:r>
              <a:rPr lang="bg-BG" dirty="0"/>
              <a:t>Ще я ползвате на всяко учебно занятие</a:t>
            </a:r>
            <a:endParaRPr lang="en-US" dirty="0"/>
          </a:p>
          <a:p>
            <a:pPr lvl="1"/>
            <a:r>
              <a:rPr lang="bg-BG" dirty="0"/>
              <a:t>Влиза се с вашия </a:t>
            </a:r>
            <a:r>
              <a:rPr lang="en-US" dirty="0">
                <a:hlinkClick r:id="rId3"/>
              </a:rPr>
              <a:t>softuni.bg</a:t>
            </a:r>
            <a:r>
              <a:rPr lang="en-US" dirty="0"/>
              <a:t> </a:t>
            </a:r>
            <a:r>
              <a:rPr lang="bg-BG" dirty="0"/>
              <a:t>акаунт</a:t>
            </a:r>
            <a:endParaRPr lang="en-US" dirty="0"/>
          </a:p>
          <a:p>
            <a:r>
              <a:rPr lang="bg-BG" dirty="0"/>
              <a:t>Как работи тестването в</a:t>
            </a:r>
            <a:r>
              <a:rPr lang="en-US" dirty="0"/>
              <a:t> judge </a:t>
            </a:r>
            <a:r>
              <a:rPr lang="bg-BG" dirty="0"/>
              <a:t>системата</a:t>
            </a:r>
            <a:r>
              <a:rPr lang="en-US" dirty="0"/>
              <a:t>?</a:t>
            </a:r>
          </a:p>
          <a:p>
            <a:pPr lvl="1"/>
            <a:r>
              <a:rPr lang="bg-BG" dirty="0"/>
              <a:t>Качвате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сорс кода </a:t>
            </a:r>
            <a:r>
              <a:rPr lang="en-US" dirty="0"/>
              <a:t>(</a:t>
            </a:r>
            <a:r>
              <a:rPr lang="bg-BG" dirty="0"/>
              <a:t>програмата)</a:t>
            </a:r>
            <a:endParaRPr lang="en-US" dirty="0"/>
          </a:p>
          <a:p>
            <a:pPr lvl="1"/>
            <a:r>
              <a:rPr lang="bg-BG" dirty="0"/>
              <a:t>Програмата се проверява с поредица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тестове</a:t>
            </a:r>
          </a:p>
          <a:p>
            <a:pPr lvl="1"/>
            <a:r>
              <a:rPr lang="bg-BG" dirty="0"/>
              <a:t>За всеки успешен тест получавате </a:t>
            </a:r>
            <a:r>
              <a:rPr lang="bg-BG" dirty="0">
                <a:solidFill>
                  <a:schemeClr val="tx2">
                    <a:lumMod val="75000"/>
                  </a:schemeClr>
                </a:solidFill>
              </a:rPr>
              <a:t>точки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Система за онлайн оценяване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6B673-6EFF-4A5C-B57A-9C384C05A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23212" y="5675740"/>
            <a:ext cx="2081100" cy="7424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32232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15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4868679"/>
          </a:xfrm>
        </p:spPr>
        <p:txBody>
          <a:bodyPr>
            <a:normAutofit/>
          </a:bodyPr>
          <a:lstStyle/>
          <a:p>
            <a:pPr>
              <a:spcBef>
                <a:spcPts val="1200"/>
              </a:spcBef>
              <a:spcAft>
                <a:spcPts val="2400"/>
              </a:spcAft>
            </a:pPr>
            <a:r>
              <a:rPr lang="bg-BG" sz="3600" dirty="0">
                <a:sym typeface="Wingdings" panose="05000000000000000000" pitchFamily="2" charset="2"/>
              </a:rPr>
              <a:t>Резултати от </a:t>
            </a:r>
            <a:r>
              <a:rPr lang="bg-BG" sz="36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приемен изпит</a:t>
            </a: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&lt;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>
              <a:spcAft>
                <a:spcPts val="2400"/>
              </a:spcAft>
            </a:pPr>
            <a:r>
              <a:rPr lang="bg-BG" sz="3200" dirty="0">
                <a:sym typeface="Wingdings" panose="05000000000000000000" pitchFamily="2" charset="2"/>
              </a:rPr>
              <a:t>Повтаряне на курса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Programming Basics</a:t>
            </a:r>
            <a:endParaRPr lang="bg-BG" sz="3200" dirty="0">
              <a:solidFill>
                <a:schemeClr val="tx2">
                  <a:lumMod val="75000"/>
                </a:schemeClr>
              </a:solidFill>
              <a:sym typeface="Wingdings" panose="05000000000000000000" pitchFamily="2" charset="2"/>
            </a:endParaRPr>
          </a:p>
          <a:p>
            <a:pPr lvl="1"/>
            <a:r>
              <a:rPr lang="bg-BG" sz="3400" dirty="0">
                <a:sym typeface="Wingdings" panose="05000000000000000000" pitchFamily="2" charset="2"/>
              </a:rPr>
              <a:t>Резултат </a:t>
            </a:r>
            <a:r>
              <a:rPr lang="bg-BG" sz="34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&gt;= 4.00</a:t>
            </a:r>
            <a:endParaRPr lang="bg-BG" sz="3400" dirty="0">
              <a:sym typeface="Wingdings" panose="05000000000000000000" pitchFamily="2" charset="2"/>
            </a:endParaRPr>
          </a:p>
          <a:p>
            <a:pPr lvl="2"/>
            <a:r>
              <a:rPr lang="bg-BG" sz="3200" dirty="0">
                <a:sym typeface="Wingdings" panose="05000000000000000000" pitchFamily="2" charset="2"/>
              </a:rPr>
              <a:t>Записване на </a:t>
            </a:r>
            <a:r>
              <a:rPr lang="en-US" sz="3200" dirty="0">
                <a:solidFill>
                  <a:schemeClr val="tx2">
                    <a:lumMod val="75000"/>
                  </a:schemeClr>
                </a:solidFill>
                <a:sym typeface="Wingdings" panose="05000000000000000000" pitchFamily="2" charset="2"/>
              </a:rPr>
              <a:t>Technologies Module</a:t>
            </a:r>
            <a:endParaRPr lang="en-US" sz="3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Резултати от приемен изпит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0012" y="3886200"/>
            <a:ext cx="2438611" cy="243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19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60612" y="1900001"/>
            <a:ext cx="7086600" cy="820600"/>
          </a:xfrm>
        </p:spPr>
        <p:txBody>
          <a:bodyPr/>
          <a:lstStyle/>
          <a:p>
            <a:pPr algn="r"/>
            <a:r>
              <a:rPr lang="bg-BG" dirty="0" smtClean="0"/>
              <a:t>Ресурси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622412" y="2862680"/>
            <a:ext cx="7924800" cy="719034"/>
          </a:xfrm>
        </p:spPr>
        <p:txBody>
          <a:bodyPr/>
          <a:lstStyle/>
          <a:p>
            <a:pPr algn="r"/>
            <a:r>
              <a:rPr lang="bg-BG" dirty="0" smtClean="0"/>
              <a:t>Какво ни трябва за курса</a:t>
            </a:r>
            <a:r>
              <a:rPr lang="en-US" dirty="0" smtClean="0"/>
              <a:t>?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2412" y="3752788"/>
            <a:ext cx="3918458" cy="26000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138622" y="3771144"/>
            <a:ext cx="1724025" cy="259551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8962" y="1219200"/>
            <a:ext cx="1619250" cy="1619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89413" y="457200"/>
            <a:ext cx="1600199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46812" y="438149"/>
            <a:ext cx="914400" cy="1219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694612" y="609599"/>
            <a:ext cx="762000" cy="783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72613" y="3990601"/>
            <a:ext cx="1734266" cy="2124386"/>
          </a:xfrm>
          <a:prstGeom prst="rect">
            <a:avLst/>
          </a:prstGeom>
          <a:noFill/>
          <a:effectLst>
            <a:glow rad="127000">
              <a:schemeClr val="accent4">
                <a:lumMod val="60000"/>
                <a:lumOff val="40000"/>
                <a:alpha val="25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 rot="162075">
            <a:off x="2551718" y="867926"/>
            <a:ext cx="1297553" cy="1530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49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Официален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сайт</a:t>
            </a:r>
            <a:r>
              <a:rPr lang="bg-BG" dirty="0" smtClean="0"/>
              <a:t> на курса "Основи на програмирането"</a:t>
            </a:r>
            <a:r>
              <a:rPr lang="en-US" dirty="0" smtClean="0"/>
              <a:t>:</a:t>
            </a:r>
            <a:endParaRPr lang="en-US" dirty="0"/>
          </a:p>
          <a:p>
            <a:pPr lvl="1"/>
            <a:endParaRPr lang="en-US" sz="2900" dirty="0"/>
          </a:p>
          <a:p>
            <a:pPr>
              <a:spcBef>
                <a:spcPts val="3600"/>
              </a:spcBef>
            </a:pPr>
            <a:r>
              <a:rPr lang="bg-BG" sz="3200" dirty="0" smtClean="0"/>
              <a:t>Влизайте редовно във </a:t>
            </a:r>
            <a:r>
              <a:rPr lang="bg-BG" sz="3200" dirty="0" smtClean="0">
                <a:solidFill>
                  <a:schemeClr val="tx2">
                    <a:lumMod val="75000"/>
                  </a:schemeClr>
                </a:solidFill>
              </a:rPr>
              <a:t>форума на </a:t>
            </a:r>
            <a:r>
              <a:rPr lang="bg-BG" sz="3200" noProof="1" smtClean="0">
                <a:solidFill>
                  <a:schemeClr val="tx2">
                    <a:lumMod val="75000"/>
                  </a:schemeClr>
                </a:solidFill>
              </a:rPr>
              <a:t>СофтУни</a:t>
            </a:r>
            <a:r>
              <a:rPr lang="en-US" sz="3200" dirty="0" smtClean="0"/>
              <a:t>:</a:t>
            </a:r>
            <a:endParaRPr lang="en-US" sz="3200" dirty="0"/>
          </a:p>
          <a:p>
            <a:pPr lvl="1"/>
            <a:r>
              <a:rPr lang="bg-BG" dirty="0" smtClean="0"/>
              <a:t>Обсъждайте задачите с колеги</a:t>
            </a:r>
            <a:endParaRPr lang="en-US" dirty="0"/>
          </a:p>
          <a:p>
            <a:pPr lvl="1"/>
            <a:r>
              <a:rPr lang="bg-BG" dirty="0" smtClean="0"/>
              <a:t>Намирайте решения на всички задачи</a:t>
            </a:r>
            <a:endParaRPr lang="en-US" dirty="0"/>
          </a:p>
          <a:p>
            <a:pPr lvl="1"/>
            <a:r>
              <a:rPr lang="bg-BG" dirty="0" smtClean="0"/>
              <a:t>Споделяйте код / решения / идеи / проблеми</a:t>
            </a:r>
            <a:endParaRPr lang="en-US" sz="31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Сайт на курса и материали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1702412" y="1924966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cs typeface="Consolas" panose="020B0609020204030204" pitchFamily="49" charset="0"/>
                <a:hlinkClick r:id="rId3"/>
              </a:rPr>
              <a:t>https://softuni.bg/courses/programming-basics/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02412" y="5627710"/>
            <a:ext cx="8784000" cy="753290"/>
          </a:xfrm>
          <a:prstGeom prst="roundRect">
            <a:avLst>
              <a:gd name="adj" fmla="val 5953"/>
            </a:avLst>
          </a:prstGeom>
          <a:solidFill>
            <a:schemeClr val="accent5">
              <a:lumMod val="60000"/>
              <a:lumOff val="40000"/>
              <a:alpha val="15000"/>
            </a:schemeClr>
          </a:solidFill>
          <a:ln w="6350" algn="ctr">
            <a:solidFill>
              <a:schemeClr val="accent5">
                <a:lumMod val="60000"/>
                <a:lumOff val="40000"/>
                <a:alpha val="70000"/>
              </a:schemeClr>
            </a:solidFill>
            <a:round/>
            <a:headEnd/>
            <a:tailEnd/>
          </a:ln>
          <a:effectLst/>
        </p:spPr>
        <p:txBody>
          <a:bodyPr lIns="108000" tIns="108000" rIns="108000" bIns="108000" anchor="ctr"/>
          <a:lstStyle/>
          <a:p>
            <a:pPr algn="ctr"/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http</a:t>
            </a:r>
            <a:r>
              <a:rPr lang="en-US" sz="2600" b="1" noProof="1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s</a:t>
            </a:r>
            <a:r>
              <a:rPr lang="en-US" sz="2600" b="1" noProof="1" smtClean="0">
                <a:solidFill>
                  <a:schemeClr val="tx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itchFamily="49" charset="0"/>
                <a:cs typeface="Consolas" pitchFamily="49" charset="0"/>
                <a:hlinkClick r:id="rId4"/>
              </a:rPr>
              <a:t>://softuni.bg/forum</a:t>
            </a:r>
            <a:endParaRPr lang="en-US" sz="2600" b="1" noProof="1">
              <a:solidFill>
                <a:schemeClr val="tx1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3076" name="Picture 4" descr="http://4.bp.blogspot.com/-R95GJkpNPXU/VYH9TrrULlI/AAAAAAAAAvM/WzviYWclrQY/s1600/Forum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2218" y="3124200"/>
            <a:ext cx="1968388" cy="196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449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bg-BG" dirty="0" smtClean="0"/>
              <a:t>Всички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слайдове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видео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домашни</a:t>
            </a:r>
            <a:r>
              <a:rPr lang="en-US" dirty="0" smtClean="0"/>
              <a:t>,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проекти </a:t>
            </a:r>
            <a:r>
              <a:rPr lang="bg-BG" dirty="0" smtClean="0"/>
              <a:t>и други материали са отворени с публичен достъп</a:t>
            </a:r>
            <a:endParaRPr lang="en-US" dirty="0" smtClean="0"/>
          </a:p>
          <a:p>
            <a:pPr lvl="1"/>
            <a:r>
              <a:rPr lang="bg-BG" dirty="0" smtClean="0"/>
              <a:t>Посетете сайта на вашия курс, за да ги изтеглите</a:t>
            </a:r>
            <a:endParaRPr lang="en-US" dirty="0" smtClean="0">
              <a:solidFill>
                <a:schemeClr val="tx2">
                  <a:lumMod val="75000"/>
                </a:schemeClr>
              </a:solidFill>
            </a:endParaRPr>
          </a:p>
          <a:p>
            <a:pPr lvl="1"/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Слайдове, видео, домашни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063460" y="3429000"/>
            <a:ext cx="2736000" cy="27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4812" y="3429000"/>
            <a:ext cx="2780017" cy="273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3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41612" y="1251696"/>
            <a:ext cx="89916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“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Основи на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2017</a:t>
            </a:r>
          </a:p>
          <a:p>
            <a:pPr marL="533400" lvl="1" indent="-266700"/>
            <a:r>
              <a:rPr lang="bg-BG" dirty="0" smtClean="0"/>
              <a:t>Българска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csharp-book.softuni.bg</a:t>
            </a:r>
            <a:endParaRPr lang="bg-BG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Книга “Основи на програмирането"</a:t>
            </a:r>
            <a:endParaRPr lang="en-US" dirty="0"/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62" y="2286000"/>
            <a:ext cx="2185950" cy="310798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010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44419" name="Rectangle 3"/>
          <p:cNvSpPr>
            <a:spLocks noGrp="1" noChangeArrowheads="1"/>
          </p:cNvSpPr>
          <p:nvPr>
            <p:ph idx="1"/>
          </p:nvPr>
        </p:nvSpPr>
        <p:spPr>
          <a:xfrm>
            <a:off x="190413" y="1191467"/>
            <a:ext cx="11804822" cy="5530010"/>
          </a:xfrm>
        </p:spPr>
        <p:txBody>
          <a:bodyPr>
            <a:normAutofit/>
          </a:bodyPr>
          <a:lstStyle/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Цели на курса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Учебна програма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Преподаватели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Изпити</a:t>
            </a:r>
            <a:r>
              <a:rPr lang="en-US" dirty="0" smtClean="0"/>
              <a:t> </a:t>
            </a:r>
            <a:r>
              <a:rPr lang="bg-BG" dirty="0" smtClean="0"/>
              <a:t>и оценяване</a:t>
            </a:r>
            <a:endParaRPr lang="en-US" dirty="0"/>
          </a:p>
          <a:p>
            <a:pPr marL="446088" indent="-446088">
              <a:lnSpc>
                <a:spcPct val="120000"/>
              </a:lnSpc>
              <a:buFontTx/>
              <a:buAutoNum type="arabicPeriod"/>
            </a:pPr>
            <a:r>
              <a:rPr lang="bg-BG" dirty="0" smtClean="0"/>
              <a:t>Учебни ресурси</a:t>
            </a:r>
            <a:endParaRPr lang="en-US" dirty="0"/>
          </a:p>
        </p:txBody>
      </p:sp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Съдържание</a:t>
            </a:r>
            <a:endParaRPr lang="bg-BG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4212" y="1371600"/>
            <a:ext cx="3963437" cy="1546243"/>
          </a:xfrm>
          <a:prstGeom prst="rect">
            <a:avLst/>
          </a:prstGeom>
          <a:effectLst>
            <a:softEdge rad="317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4211" y="1624512"/>
            <a:ext cx="3429001" cy="4421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683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1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6812" y="1251696"/>
            <a:ext cx="9296400" cy="4463303"/>
          </a:xfrm>
        </p:spPr>
        <p:txBody>
          <a:bodyPr anchor="ctr" anchorCtr="0">
            <a:noAutofit/>
          </a:bodyPr>
          <a:lstStyle/>
          <a:p>
            <a:pPr>
              <a:buNone/>
            </a:pPr>
            <a:r>
              <a:rPr lang="bg-BG" dirty="0" smtClean="0"/>
              <a:t>Учебник по основи на програмирането</a:t>
            </a:r>
            <a:endParaRPr lang="en-US" dirty="0" smtClean="0"/>
          </a:p>
          <a:p>
            <a:pPr marL="533400" lvl="1" indent="-266700"/>
            <a:r>
              <a:rPr lang="en-US" dirty="0" smtClean="0"/>
              <a:t>"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Въведение в програмирането със 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C#</a:t>
            </a:r>
            <a:r>
              <a:rPr lang="en-US" dirty="0" smtClean="0"/>
              <a:t>", </a:t>
            </a:r>
            <a:r>
              <a:rPr lang="bg-BG" dirty="0" smtClean="0"/>
              <a:t>Светлин Наков и колектив</a:t>
            </a:r>
            <a:r>
              <a:rPr lang="en-US" dirty="0" smtClean="0"/>
              <a:t>, 2015, </a:t>
            </a:r>
            <a:r>
              <a:rPr lang="en-US" dirty="0"/>
              <a:t>ISBN 9789544005276</a:t>
            </a:r>
            <a:endParaRPr lang="en-US" dirty="0" smtClean="0"/>
          </a:p>
          <a:p>
            <a:pPr marL="533400" lvl="1" indent="-266700"/>
            <a:r>
              <a:rPr lang="bg-BG" dirty="0" smtClean="0"/>
              <a:t>Налични са българска и английска версия</a:t>
            </a:r>
            <a:r>
              <a:rPr lang="en-US" dirty="0" smtClean="0"/>
              <a:t> (</a:t>
            </a:r>
            <a:r>
              <a:rPr lang="bg-BG" dirty="0" smtClean="0"/>
              <a:t>в </a:t>
            </a:r>
            <a:r>
              <a:rPr lang="en-US" dirty="0" smtClean="0"/>
              <a:t>PDF,</a:t>
            </a:r>
            <a:r>
              <a:rPr lang="bg-BG" dirty="0" smtClean="0"/>
              <a:t> </a:t>
            </a:r>
            <a:r>
              <a:rPr lang="en-US" dirty="0" smtClean="0"/>
              <a:t>HTML, </a:t>
            </a:r>
            <a:r>
              <a:rPr lang="en-US" noProof="1" smtClean="0"/>
              <a:t>ePub</a:t>
            </a:r>
            <a:r>
              <a:rPr lang="bg-BG" noProof="1" smtClean="0"/>
              <a:t>, </a:t>
            </a:r>
            <a:r>
              <a:rPr lang="en-US" noProof="1" smtClean="0"/>
              <a:t>Kindle</a:t>
            </a:r>
            <a:r>
              <a:rPr lang="bg-BG" dirty="0" smtClean="0"/>
              <a:t> и други формати</a:t>
            </a:r>
            <a:r>
              <a:rPr lang="en-US" dirty="0" smtClean="0"/>
              <a:t>)</a:t>
            </a:r>
            <a:endParaRPr lang="en-US" dirty="0"/>
          </a:p>
          <a:p>
            <a:pPr marL="533400" lvl="1" indent="-266700"/>
            <a:r>
              <a:rPr lang="bg-BG" dirty="0" smtClean="0"/>
              <a:t>Свободно изтегляне от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introprogramming.info</a:t>
            </a:r>
            <a:endParaRPr lang="bg-BG" dirty="0" smtClean="0"/>
          </a:p>
          <a:p>
            <a:pPr marL="533400" lvl="1" indent="-266700"/>
            <a:r>
              <a:rPr lang="bg-BG" dirty="0" smtClean="0"/>
              <a:t>Хартиено копие </a:t>
            </a:r>
            <a:r>
              <a:rPr lang="bg-BG" dirty="0" smtClean="0">
                <a:sym typeface="Wingdings" panose="05000000000000000000" pitchFamily="2" charset="2"/>
              </a:rPr>
              <a:t> попитайте в </a:t>
            </a:r>
            <a:r>
              <a:rPr lang="bg-BG" noProof="1" smtClean="0">
                <a:sym typeface="Wingdings" panose="05000000000000000000" pitchFamily="2" charset="2"/>
              </a:rPr>
              <a:t>СофтУни</a:t>
            </a:r>
            <a:endParaRPr lang="en-US" dirty="0" smtClean="0">
              <a:hlinkClick r:id="rId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bg-BG" dirty="0" smtClean="0"/>
              <a:t>Книга "Въведение в програмирането със </a:t>
            </a:r>
            <a:r>
              <a:rPr lang="en-US" dirty="0" smtClean="0"/>
              <a:t>C#</a:t>
            </a:r>
            <a:r>
              <a:rPr lang="bg-BG" dirty="0" smtClean="0"/>
              <a:t>"</a:t>
            </a:r>
            <a:endParaRPr lang="en-US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334412" y="5964000"/>
            <a:ext cx="11520000" cy="665400"/>
          </a:xfrm>
          <a:prstGeom prst="rect">
            <a:avLst/>
          </a:prstGeom>
        </p:spPr>
        <p:txBody>
          <a:bodyPr/>
          <a:lstStyle/>
          <a:p>
            <a:pPr indent="-342793" fontAlgn="base">
              <a:lnSpc>
                <a:spcPct val="105000"/>
              </a:lnSpc>
              <a:spcBef>
                <a:spcPts val="60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panose="05000000000000000000" pitchFamily="2" charset="2"/>
              <a:buChar char="§"/>
              <a:tabLst>
                <a:tab pos="282575" algn="l"/>
              </a:tabLst>
              <a:defRPr/>
            </a:pPr>
            <a:r>
              <a:rPr lang="bg-BG" sz="3200" dirty="0" smtClean="0"/>
              <a:t>В курса се обхващат първите 6 глави (до цикли)</a:t>
            </a:r>
            <a:endParaRPr lang="en-US" sz="3200" dirty="0"/>
          </a:p>
        </p:txBody>
      </p:sp>
      <p:pic>
        <p:nvPicPr>
          <p:cNvPr id="11" name="Picture 2">
            <a:hlinkClick r:id="rId3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923" y="3659295"/>
            <a:ext cx="1444289" cy="2055705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hlinkClick r:id="rId5"/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23" y="1251696"/>
            <a:ext cx="1444289" cy="2057400"/>
          </a:xfrm>
          <a:prstGeom prst="rect">
            <a:avLst/>
          </a:prstGeom>
          <a:ln w="3175">
            <a:solidFill>
              <a:schemeClr val="accent5">
                <a:lumMod val="60000"/>
                <a:lumOff val="40000"/>
                <a:alpha val="50000"/>
              </a:schemeClr>
            </a:solidFill>
          </a:ln>
          <a:effectLst>
            <a:outerShdw blurRad="292100" dist="139700" dir="2700000" algn="tl" rotWithShape="0">
              <a:schemeClr val="bg1">
                <a:alpha val="65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8162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21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bg-BG" dirty="0" smtClean="0"/>
              <a:t>Софтуер за обучението в настоящия курс</a:t>
            </a:r>
            <a:r>
              <a:rPr lang="en-US" dirty="0" smtClean="0"/>
              <a:t>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Microsoft Windows </a:t>
            </a:r>
            <a:r>
              <a:rPr lang="en-US" dirty="0" smtClean="0"/>
              <a:t>10</a:t>
            </a:r>
          </a:p>
          <a:p>
            <a:pPr lvl="1">
              <a:lnSpc>
                <a:spcPct val="110000"/>
              </a:lnSpc>
            </a:pPr>
            <a:r>
              <a:rPr lang="en-US" dirty="0" smtClean="0">
                <a:hlinkClick r:id="rId3"/>
              </a:rPr>
              <a:t>Visual </a:t>
            </a:r>
            <a:r>
              <a:rPr lang="en-US" dirty="0" smtClean="0">
                <a:hlinkClick r:id="rId3"/>
              </a:rPr>
              <a:t>Studio Community 2017</a:t>
            </a:r>
            <a:r>
              <a:rPr lang="en-US" dirty="0" smtClean="0"/>
              <a:t> (</a:t>
            </a:r>
            <a:r>
              <a:rPr lang="bg-BG" dirty="0" smtClean="0"/>
              <a:t>безплатна версия на </a:t>
            </a:r>
            <a:r>
              <a:rPr lang="en-US" dirty="0" smtClean="0"/>
              <a:t>VS 201</a:t>
            </a:r>
            <a:r>
              <a:rPr lang="bg-BG" dirty="0" smtClean="0"/>
              <a:t>7</a:t>
            </a:r>
            <a:r>
              <a:rPr lang="en-US" dirty="0" smtClean="0"/>
              <a:t>)</a:t>
            </a:r>
          </a:p>
          <a:p>
            <a:pPr lvl="1">
              <a:lnSpc>
                <a:spcPct val="110000"/>
              </a:lnSpc>
            </a:pPr>
            <a:r>
              <a:rPr lang="bg-BG" dirty="0" smtClean="0"/>
              <a:t>Алтернативи</a:t>
            </a:r>
            <a:r>
              <a:rPr lang="bg-BG" dirty="0" smtClean="0"/>
              <a:t>:</a:t>
            </a:r>
          </a:p>
          <a:p>
            <a:pPr lvl="2">
              <a:lnSpc>
                <a:spcPct val="110000"/>
              </a:lnSpc>
            </a:pPr>
            <a:r>
              <a:rPr lang="en-US" dirty="0">
                <a:sym typeface="Wingdings" panose="05000000000000000000" pitchFamily="2" charset="2"/>
                <a:hlinkClick r:id="rId4"/>
              </a:rPr>
              <a:t>Eclipse</a:t>
            </a:r>
            <a:r>
              <a:rPr lang="bg-BG" dirty="0">
                <a:sym typeface="Wingdings" panose="05000000000000000000" pitchFamily="2" charset="2"/>
              </a:rPr>
              <a:t> </a:t>
            </a:r>
            <a:r>
              <a:rPr lang="bg-BG" dirty="0" smtClean="0">
                <a:sym typeface="Wingdings" panose="05000000000000000000" pitchFamily="2" charset="2"/>
              </a:rPr>
              <a:t>(за </a:t>
            </a:r>
            <a:r>
              <a:rPr lang="en-US" dirty="0"/>
              <a:t>Linux, Mac OS X, </a:t>
            </a:r>
            <a:r>
              <a:rPr lang="en-US" dirty="0" smtClean="0"/>
              <a:t>Windows</a:t>
            </a:r>
            <a:r>
              <a:rPr lang="bg-BG" dirty="0" smtClean="0"/>
              <a:t>)</a:t>
            </a:r>
          </a:p>
          <a:p>
            <a:pPr lvl="2">
              <a:lnSpc>
                <a:spcPct val="110000"/>
              </a:lnSpc>
            </a:pPr>
            <a:r>
              <a:rPr lang="en-US" dirty="0" err="1" smtClean="0">
                <a:hlinkClick r:id="rId5"/>
              </a:rPr>
              <a:t>CLion</a:t>
            </a:r>
            <a:r>
              <a:rPr lang="bg-BG" dirty="0"/>
              <a:t>(платен)</a:t>
            </a:r>
            <a:r>
              <a:rPr lang="en-US" dirty="0"/>
              <a:t> </a:t>
            </a:r>
            <a:r>
              <a:rPr lang="bg-BG" dirty="0" smtClean="0"/>
              <a:t>(за </a:t>
            </a:r>
            <a:r>
              <a:rPr lang="en-US" dirty="0"/>
              <a:t>Linux, Mac OS X, </a:t>
            </a:r>
            <a:r>
              <a:rPr lang="en-US" dirty="0" smtClean="0"/>
              <a:t>Windows</a:t>
            </a:r>
            <a:r>
              <a:rPr lang="bg-BG" dirty="0"/>
              <a:t>)</a:t>
            </a:r>
          </a:p>
          <a:p>
            <a:pPr marL="682634" lvl="2" indent="0">
              <a:lnSpc>
                <a:spcPct val="110000"/>
              </a:lnSpc>
              <a:buNone/>
            </a:pPr>
            <a:endParaRPr lang="bg-BG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Препоръчителен софтуер</a:t>
            </a:r>
            <a:endParaRPr lang="en-US" dirty="0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1901" y="5257800"/>
            <a:ext cx="3513333" cy="990600"/>
          </a:xfrm>
          <a:prstGeom prst="roundRect">
            <a:avLst>
              <a:gd name="adj" fmla="val 3842"/>
            </a:avLst>
          </a:prstGeom>
          <a:ln w="6350">
            <a:solidFill>
              <a:srgbClr val="00B0F0">
                <a:alpha val="70000"/>
              </a:srgbClr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1812" y="3378128"/>
            <a:ext cx="2951420" cy="111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68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/>
              <a:t>Основи на програмирането – откриване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529384" y="6400802"/>
            <a:ext cx="10482604" cy="351754"/>
          </a:xfrm>
        </p:spPr>
        <p:txBody>
          <a:bodyPr/>
          <a:lstStyle/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://softuni.bg/courses/programming-basics</a:t>
            </a:r>
            <a:r>
              <a:rPr lang="en-US" dirty="0" smtClean="0">
                <a:hlinkClick r:id="rId3"/>
              </a:rPr>
              <a:t>/</a:t>
            </a:r>
            <a:endParaRPr lang="en-US" dirty="0"/>
          </a:p>
        </p:txBody>
      </p:sp>
      <p:pic>
        <p:nvPicPr>
          <p:cNvPr id="16" name="Picture 15">
            <a:hlinkClick r:id="rId4"/>
          </p:cNvPr>
          <p:cNvPicPr>
            <a:picLocks noChangeAspect="1"/>
          </p:cNvPicPr>
          <p:nvPr/>
        </p:nvPicPr>
        <p:blipFill rotWithShape="1">
          <a:blip r:embed="rId5"/>
          <a:srcRect l="-16203" r="-16203"/>
          <a:stretch/>
        </p:blipFill>
        <p:spPr>
          <a:xfrm>
            <a:off x="303212" y="1246226"/>
            <a:ext cx="2763622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18" name="Picture 17">
            <a:hlinkClick r:id="rId6"/>
          </p:cNvPr>
          <p:cNvPicPr>
            <a:picLocks noChangeAspect="1"/>
          </p:cNvPicPr>
          <p:nvPr/>
        </p:nvPicPr>
        <p:blipFill rotWithShape="1">
          <a:blip r:embed="rId7"/>
          <a:srcRect l="-5908" r="-5908"/>
          <a:stretch/>
        </p:blipFill>
        <p:spPr>
          <a:xfrm>
            <a:off x="3787285" y="1254944"/>
            <a:ext cx="2763621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1" name="Picture 20">
            <a:hlinkClick r:id="rId8"/>
          </p:cNvPr>
          <p:cNvPicPr>
            <a:picLocks noChangeAspect="1"/>
          </p:cNvPicPr>
          <p:nvPr/>
        </p:nvPicPr>
        <p:blipFill rotWithShape="1">
          <a:blip r:embed="rId9"/>
          <a:srcRect l="-25003" r="-25003"/>
          <a:stretch/>
        </p:blipFill>
        <p:spPr>
          <a:xfrm>
            <a:off x="7271357" y="4002018"/>
            <a:ext cx="4614255" cy="949046"/>
          </a:xfrm>
          <a:prstGeom prst="roundRect">
            <a:avLst>
              <a:gd name="adj" fmla="val 2953"/>
            </a:avLst>
          </a:prstGeom>
          <a:solidFill>
            <a:schemeClr val="tx1"/>
          </a:solidFill>
        </p:spPr>
      </p:pic>
      <p:pic>
        <p:nvPicPr>
          <p:cNvPr id="26" name="Picture 25">
            <a:hlinkClick r:id="rId10"/>
          </p:cNvPr>
          <p:cNvPicPr>
            <a:picLocks noChangeAspect="1"/>
          </p:cNvPicPr>
          <p:nvPr/>
        </p:nvPicPr>
        <p:blipFill rotWithShape="1">
          <a:blip r:embed="rId11"/>
          <a:srcRect l="-705" r="-705"/>
          <a:stretch/>
        </p:blipFill>
        <p:spPr>
          <a:xfrm>
            <a:off x="7271357" y="5375554"/>
            <a:ext cx="4614255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7" name="Picture 26">
            <a:hlinkClick r:id="rId12"/>
          </p:cNvPr>
          <p:cNvPicPr>
            <a:picLocks noChangeAspect="1"/>
          </p:cNvPicPr>
          <p:nvPr/>
        </p:nvPicPr>
        <p:blipFill rotWithShape="1">
          <a:blip r:embed="rId13"/>
          <a:srcRect t="-66530" b="-59505"/>
          <a:stretch/>
        </p:blipFill>
        <p:spPr>
          <a:xfrm>
            <a:off x="7271357" y="2619763"/>
            <a:ext cx="4614255" cy="957764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8" name="Picture 27">
            <a:hlinkClick r:id="rId14"/>
          </p:cNvPr>
          <p:cNvPicPr>
            <a:picLocks noChangeAspect="1"/>
          </p:cNvPicPr>
          <p:nvPr/>
        </p:nvPicPr>
        <p:blipFill rotWithShape="1">
          <a:blip r:embed="rId15"/>
          <a:srcRect l="-14709" r="-14709"/>
          <a:stretch/>
        </p:blipFill>
        <p:spPr>
          <a:xfrm>
            <a:off x="303212" y="5375554"/>
            <a:ext cx="2763622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  <p:pic>
        <p:nvPicPr>
          <p:cNvPr id="29" name="Picture 28">
            <a:hlinkClick r:id="rId16"/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87284" y="5375554"/>
            <a:ext cx="2763622" cy="949046"/>
          </a:xfrm>
          <a:prstGeom prst="roundRect">
            <a:avLst>
              <a:gd name="adj" fmla="val 3159"/>
            </a:avLst>
          </a:prstGeom>
        </p:spPr>
      </p:pic>
      <p:pic>
        <p:nvPicPr>
          <p:cNvPr id="30" name="Picture 29">
            <a:hlinkClick r:id="rId18"/>
          </p:cNvPr>
          <p:cNvPicPr>
            <a:picLocks noChangeAspect="1"/>
          </p:cNvPicPr>
          <p:nvPr/>
        </p:nvPicPr>
        <p:blipFill rotWithShape="1">
          <a:blip r:embed="rId19"/>
          <a:srcRect l="-9951" r="-9951"/>
          <a:stretch/>
        </p:blipFill>
        <p:spPr>
          <a:xfrm>
            <a:off x="7271357" y="1246226"/>
            <a:ext cx="4614254" cy="949046"/>
          </a:xfrm>
          <a:prstGeom prst="roundRect">
            <a:avLst>
              <a:gd name="adj" fmla="val 3159"/>
            </a:avLst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4667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46212" y="5199200"/>
            <a:ext cx="8938472" cy="820600"/>
          </a:xfrm>
        </p:spPr>
        <p:txBody>
          <a:bodyPr/>
          <a:lstStyle/>
          <a:p>
            <a:r>
              <a:rPr lang="bg-BG" dirty="0"/>
              <a:t>Представяне на менторите</a:t>
            </a:r>
            <a:endParaRPr lang="en-US" dirty="0"/>
          </a:p>
        </p:txBody>
      </p:sp>
      <p:pic>
        <p:nvPicPr>
          <p:cNvPr id="1028" name="Picture 4" descr="http://ibnamoo.com/wp-content/uploads/2015/05/mentor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1724" y="762000"/>
            <a:ext cx="5029200" cy="4023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s://jomcdermott.files.wordpress.com/2012/07/ppp_prd_087_3d_people-cooperatio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2" y="2104608"/>
            <a:ext cx="36576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thepersonalbrandprofessor.com/wp-content/uploads/2014/09/Mentoring-Pic-1.jp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012" y="1828800"/>
            <a:ext cx="2534203" cy="2674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9873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151121"/>
            <a:ext cx="11804822" cy="5570355"/>
          </a:xfrm>
        </p:spPr>
        <p:txBody>
          <a:bodyPr>
            <a:normAutofit/>
          </a:bodyPr>
          <a:lstStyle/>
          <a:p>
            <a:r>
              <a:rPr lang="bg-BG" dirty="0" smtClean="0"/>
              <a:t>Настоящият курс </a:t>
            </a:r>
            <a:r>
              <a:rPr lang="en-US" dirty="0" smtClean="0"/>
              <a:t>(</a:t>
            </a:r>
            <a:r>
              <a:rPr lang="bg-BG" dirty="0" smtClean="0"/>
              <a:t>слайдове</a:t>
            </a:r>
            <a:r>
              <a:rPr lang="en-US" dirty="0" smtClean="0"/>
              <a:t>, </a:t>
            </a:r>
            <a:r>
              <a:rPr lang="bg-BG" dirty="0" smtClean="0"/>
              <a:t>примери</a:t>
            </a:r>
            <a:r>
              <a:rPr lang="en-US" dirty="0" smtClean="0"/>
              <a:t>, </a:t>
            </a:r>
            <a:r>
              <a:rPr lang="bg-BG" dirty="0" smtClean="0"/>
              <a:t>видео</a:t>
            </a:r>
            <a:r>
              <a:rPr lang="en-US" dirty="0" smtClean="0"/>
              <a:t>, </a:t>
            </a:r>
            <a:r>
              <a:rPr lang="bg-BG" dirty="0" smtClean="0"/>
              <a:t>задачи и др.</a:t>
            </a:r>
            <a:r>
              <a:rPr lang="en-US" dirty="0" smtClean="0"/>
              <a:t>)</a:t>
            </a:r>
            <a:r>
              <a:rPr lang="bg-BG" dirty="0" smtClean="0"/>
              <a:t> се разпространяват под свободен лиценз </a:t>
            </a:r>
            <a:r>
              <a:rPr lang="en-US" dirty="0" smtClean="0"/>
              <a:t>"</a:t>
            </a:r>
            <a:r>
              <a:rPr lang="en-US" dirty="0" smtClean="0">
                <a:hlinkClick r:id="rId3"/>
              </a:rPr>
              <a:t>Creative </a:t>
            </a:r>
            <a:r>
              <a:rPr lang="en-US" dirty="0">
                <a:hlinkClick r:id="rId3"/>
              </a:rPr>
              <a:t>Commons </a:t>
            </a:r>
            <a:r>
              <a:rPr lang="en-US" noProof="1" smtClean="0">
                <a:hlinkClick r:id="rId3"/>
              </a:rPr>
              <a:t>Attribution-NonCommercial-ShareAlike</a:t>
            </a:r>
            <a:r>
              <a:rPr lang="en-US" dirty="0" smtClean="0">
                <a:hlinkClick r:id="rId3"/>
              </a:rPr>
              <a:t> </a:t>
            </a:r>
            <a:r>
              <a:rPr lang="en-US" dirty="0">
                <a:hlinkClick r:id="rId3"/>
              </a:rPr>
              <a:t>4.0 </a:t>
            </a:r>
            <a:r>
              <a:rPr lang="en-US" dirty="0" smtClean="0">
                <a:hlinkClick r:id="rId3"/>
              </a:rPr>
              <a:t>International</a:t>
            </a:r>
            <a:r>
              <a:rPr lang="en-US" dirty="0" smtClean="0"/>
              <a:t>"</a:t>
            </a:r>
            <a:endParaRPr lang="bg-BG" dirty="0" smtClean="0"/>
          </a:p>
          <a:p>
            <a:endParaRPr lang="bg-BG" sz="2400" dirty="0"/>
          </a:p>
          <a:p>
            <a:endParaRPr lang="bg-BG" sz="2400" dirty="0" smtClean="0"/>
          </a:p>
          <a:p>
            <a:endParaRPr lang="bg-BG" sz="2400" dirty="0" smtClean="0"/>
          </a:p>
          <a:p>
            <a:endParaRPr lang="bg-BG" sz="2400" dirty="0"/>
          </a:p>
          <a:p>
            <a:pPr>
              <a:spcBef>
                <a:spcPts val="1800"/>
              </a:spcBef>
            </a:pPr>
            <a:r>
              <a:rPr lang="bg-BG" sz="2400" dirty="0" smtClean="0"/>
              <a:t>Благодарности</a:t>
            </a:r>
            <a:r>
              <a:rPr lang="en-US" sz="2400" dirty="0" smtClean="0"/>
              <a:t>: </a:t>
            </a:r>
            <a:r>
              <a:rPr lang="bg-BG" sz="2400" dirty="0" smtClean="0"/>
              <a:t>настоящият материал може да съдържа части от следните източници</a:t>
            </a:r>
            <a:endParaRPr lang="en-US" sz="2400" dirty="0" smtClean="0"/>
          </a:p>
          <a:p>
            <a:pPr lvl="1"/>
            <a:r>
              <a:rPr lang="bg-BG" sz="2000" dirty="0" smtClean="0"/>
              <a:t>Книга </a:t>
            </a:r>
            <a:r>
              <a:rPr lang="en-US" sz="2000" dirty="0" smtClean="0"/>
              <a:t>"</a:t>
            </a:r>
            <a:r>
              <a:rPr lang="bg-BG" sz="2000" dirty="0" smtClean="0">
                <a:hlinkClick r:id="rId4"/>
              </a:rPr>
              <a:t>Основи на програмирането със </a:t>
            </a:r>
            <a:r>
              <a:rPr lang="en-US" sz="2000" dirty="0" smtClean="0">
                <a:hlinkClick r:id="rId4"/>
              </a:rPr>
              <a:t>C#"</a:t>
            </a:r>
            <a:r>
              <a:rPr lang="bg-BG" sz="2000" dirty="0" smtClean="0"/>
              <a:t> от Светлин Наков и колектив с лиценз</a:t>
            </a:r>
            <a:r>
              <a:rPr lang="en-US" sz="2000" dirty="0" smtClean="0"/>
              <a:t> </a:t>
            </a:r>
            <a:r>
              <a:rPr lang="en-US" sz="2000" dirty="0" smtClean="0">
                <a:hlinkClick r:id="rId5"/>
              </a:rPr>
              <a:t>CC-BY-SA</a:t>
            </a:r>
            <a:endParaRPr lang="bg-BG" sz="20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bg-BG" dirty="0" smtClean="0"/>
              <a:t>Лиценз</a:t>
            </a:r>
            <a:endParaRPr lang="en-US" dirty="0"/>
          </a:p>
        </p:txBody>
      </p:sp>
      <p:pic>
        <p:nvPicPr>
          <p:cNvPr id="8" name="Picture 4">
            <a:hlinkClick r:id="rId3" tooltip="This work is licensed under the &quot;Creative Commons Attribution-NonCommercial-ShareAlike 4.0 International&quot; license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07637" y="3462620"/>
            <a:ext cx="3170776" cy="1109380"/>
          </a:xfrm>
          <a:prstGeom prst="roundRect">
            <a:avLst>
              <a:gd name="adj" fmla="val 4326"/>
            </a:avLst>
          </a:prstGeom>
          <a:noFill/>
          <a:ln>
            <a:solidFill>
              <a:schemeClr val="accent2">
                <a:lumMod val="7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47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04426" y="103188"/>
            <a:ext cx="8869723" cy="936625"/>
          </a:xfrm>
        </p:spPr>
        <p:txBody>
          <a:bodyPr>
            <a:normAutofit/>
          </a:bodyPr>
          <a:lstStyle/>
          <a:p>
            <a:r>
              <a:rPr lang="bg-BG" dirty="0" smtClean="0"/>
              <a:t>Безплатни обучения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sp>
        <p:nvSpPr>
          <p:cNvPr id="4" name="Content Placeholder 3"/>
          <p:cNvSpPr>
            <a:spLocks noGrp="1"/>
          </p:cNvSpPr>
          <p:nvPr>
            <p:ph idx="4294967295"/>
          </p:nvPr>
        </p:nvSpPr>
        <p:spPr>
          <a:xfrm>
            <a:off x="227012" y="1039813"/>
            <a:ext cx="9429532" cy="56388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bg-BG" sz="3200" dirty="0" smtClean="0"/>
              <a:t>Фондация "Софтуерен университет" </a:t>
            </a:r>
            <a:r>
              <a:rPr lang="en-US" sz="3200" dirty="0" smtClean="0"/>
              <a:t>– </a:t>
            </a:r>
            <a:r>
              <a:rPr lang="en-US" sz="3200" noProof="1" smtClean="0">
                <a:hlinkClick r:id="rId3"/>
              </a:rPr>
              <a:t>softuni.org</a:t>
            </a:r>
            <a:endParaRPr lang="en-US" sz="3200" noProof="1" smtClean="0"/>
          </a:p>
          <a:p>
            <a:pPr>
              <a:lnSpc>
                <a:spcPct val="100000"/>
              </a:lnSpc>
            </a:pPr>
            <a:r>
              <a:rPr lang="bg-BG" sz="3200" dirty="0" smtClean="0"/>
              <a:t>Софтуерен университет </a:t>
            </a:r>
            <a:r>
              <a:rPr lang="en-US" sz="3200" dirty="0" smtClean="0"/>
              <a:t>– </a:t>
            </a:r>
            <a:r>
              <a:rPr lang="bg-BG" sz="3200" dirty="0" smtClean="0"/>
              <a:t>качествено образование, професия и работа за софтуерни инженери</a:t>
            </a:r>
            <a:endParaRPr lang="en-US" sz="3200" dirty="0"/>
          </a:p>
          <a:p>
            <a:pPr lvl="1">
              <a:lnSpc>
                <a:spcPct val="100000"/>
              </a:lnSpc>
            </a:pPr>
            <a:r>
              <a:rPr lang="en-US" sz="2900" noProof="1">
                <a:hlinkClick r:id="rId4"/>
              </a:rPr>
              <a:t>softuni.bg</a:t>
            </a:r>
            <a:r>
              <a:rPr lang="en-US" sz="2900" noProof="1"/>
              <a:t> </a:t>
            </a:r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</a:t>
            </a:r>
            <a:r>
              <a:rPr lang="bg-BG" dirty="0" smtClean="0"/>
              <a:t> </a:t>
            </a:r>
            <a:r>
              <a:rPr lang="en-US" dirty="0" smtClean="0"/>
              <a:t>@ Facebook</a:t>
            </a:r>
          </a:p>
          <a:p>
            <a:pPr lvl="1">
              <a:lnSpc>
                <a:spcPct val="100000"/>
              </a:lnSpc>
              <a:tabLst>
                <a:tab pos="282575" algn="l"/>
              </a:tabLst>
            </a:pPr>
            <a:r>
              <a:rPr lang="en-US" sz="2900" noProof="1" smtClean="0">
                <a:hlinkClick r:id="rId5"/>
              </a:rPr>
              <a:t>facebook.com/SoftwareUniversity</a:t>
            </a:r>
            <a:endParaRPr lang="en-US" sz="2900" noProof="1" smtClean="0"/>
          </a:p>
          <a:p>
            <a:pPr marL="377887" lvl="1" indent="0">
              <a:lnSpc>
                <a:spcPct val="100000"/>
              </a:lnSpc>
              <a:buNone/>
              <a:tabLst>
                <a:tab pos="282575" algn="l"/>
              </a:tabLst>
            </a:pPr>
            <a:endParaRPr lang="en-US" sz="2900" noProof="1"/>
          </a:p>
          <a:p>
            <a:pPr marL="304747" lvl="1" indent="-304747">
              <a:lnSpc>
                <a:spcPct val="100000"/>
              </a:lnSpc>
              <a:buClr>
                <a:srgbClr val="F2B254"/>
              </a:buClr>
              <a:buSzPct val="100000"/>
              <a:tabLst>
                <a:tab pos="282575" algn="l"/>
              </a:tabLst>
            </a:pPr>
            <a:r>
              <a:rPr lang="bg-BG" noProof="1" smtClean="0"/>
              <a:t>СофтУни форуми</a:t>
            </a:r>
            <a:r>
              <a:rPr lang="en-US" noProof="1" smtClean="0"/>
              <a:t> – </a:t>
            </a:r>
            <a:r>
              <a:rPr lang="en-US" dirty="0">
                <a:hlinkClick r:id="rId6"/>
              </a:rPr>
              <a:t>forum.softuni.bg</a:t>
            </a:r>
            <a:endParaRPr lang="en-US" noProof="1"/>
          </a:p>
        </p:txBody>
      </p:sp>
      <p:pic>
        <p:nvPicPr>
          <p:cNvPr id="10" name="Picture 9" title="Software University Foundation">
            <a:hlinkClick r:id="rId3" tooltip="Software University Foundation"/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359" t="-15226" r="-5359" b="-15226"/>
          <a:stretch/>
        </p:blipFill>
        <p:spPr>
          <a:xfrm>
            <a:off x="9510966" y="466964"/>
            <a:ext cx="2269870" cy="874916"/>
          </a:xfrm>
          <a:prstGeom prst="roundRect">
            <a:avLst>
              <a:gd name="adj" fmla="val 3940"/>
            </a:avLst>
          </a:prstGeom>
          <a:solidFill>
            <a:srgbClr val="231F20">
              <a:alpha val="50000"/>
            </a:srgbClr>
          </a:solidFill>
          <a:ln>
            <a:solidFill>
              <a:schemeClr val="accent1">
                <a:lumMod val="75000"/>
                <a:alpha val="40000"/>
              </a:schemeClr>
            </a:solidFill>
          </a:ln>
        </p:spPr>
      </p:pic>
      <p:pic>
        <p:nvPicPr>
          <p:cNvPr id="11" name="Picture 4" title="Software University @ Facebook">
            <a:hlinkClick r:id="rId8"/>
          </p:cNvPr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129404" y="3385124"/>
            <a:ext cx="1003954" cy="101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title="Software University - Forum">
            <a:hlinkClick r:id="rId10"/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3202" y="5105400"/>
            <a:ext cx="970156" cy="965726"/>
          </a:xfrm>
          <a:prstGeom prst="rect">
            <a:avLst/>
          </a:prstGeom>
        </p:spPr>
      </p:pic>
      <p:pic>
        <p:nvPicPr>
          <p:cNvPr id="14" name="Picture 13" descr="http://softuni.bg" title="Software University">
            <a:hlinkClick r:id="rId12" tooltip="Software University"/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0268" y="1566110"/>
            <a:ext cx="1701050" cy="1570200"/>
          </a:xfrm>
          <a:prstGeom prst="rect">
            <a:avLst/>
          </a:prstGeom>
          <a:ln w="12700">
            <a:solidFill>
              <a:srgbClr val="55438F">
                <a:alpha val="70000"/>
              </a:srgbClr>
            </a:solidFill>
          </a:ln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62304" y="3093954"/>
            <a:ext cx="2286198" cy="249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40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BB7D93F-8577-49CE-8E5D-34FDAA5B88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1143000"/>
            <a:ext cx="7385676" cy="3450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628" y="4900021"/>
            <a:ext cx="8938472" cy="774883"/>
          </a:xfrm>
        </p:spPr>
        <p:txBody>
          <a:bodyPr/>
          <a:lstStyle/>
          <a:p>
            <a:pPr>
              <a:lnSpc>
                <a:spcPts val="5400"/>
              </a:lnSpc>
            </a:pPr>
            <a:r>
              <a:rPr lang="bg-BG" dirty="0"/>
              <a:t>Основи на програмирането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83628" y="5712544"/>
            <a:ext cx="8938472" cy="688256"/>
          </a:xfrm>
        </p:spPr>
        <p:txBody>
          <a:bodyPr/>
          <a:lstStyle/>
          <a:p>
            <a:r>
              <a:rPr lang="bg-BG" dirty="0"/>
              <a:t>Цели на курса и учебна програма</a:t>
            </a:r>
            <a:endParaRPr lang="en-US" dirty="0"/>
          </a:p>
        </p:txBody>
      </p:sp>
      <p:pic>
        <p:nvPicPr>
          <p:cNvPr id="1026" name="Picture 2" descr="http://files.softicons.com/download/application-icons/3d-cartoon-icons-by-deleket/png/256/Web%20Coding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2412" y="177893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97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014DD1E-5D91-48A3-AD6D-45FBA980D106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bg-BG" dirty="0" smtClean="0"/>
              <a:t>Писане на прости команди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Въвеждане и извеждане на числа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Проверки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Повторения (цикли)</a:t>
            </a:r>
          </a:p>
          <a:p>
            <a:pPr>
              <a:lnSpc>
                <a:spcPct val="110000"/>
              </a:lnSpc>
            </a:pPr>
            <a:r>
              <a:rPr lang="bg-BG" dirty="0" smtClean="0"/>
              <a:t>Приемен изпит</a:t>
            </a:r>
            <a:endParaRPr lang="en-US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Основи на програмирането в </a:t>
            </a:r>
            <a:r>
              <a:rPr lang="bg-BG" noProof="1" smtClean="0"/>
              <a:t>СофтУни</a:t>
            </a:r>
            <a:endParaRPr lang="bg-BG" noProof="1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0412" y="4114800"/>
            <a:ext cx="1981372" cy="1981372"/>
          </a:xfrm>
          <a:prstGeom prst="ellipse">
            <a:avLst/>
          </a:prstGeom>
          <a:ln>
            <a:solidFill>
              <a:schemeClr val="tx2">
                <a:lumMod val="75000"/>
                <a:alpha val="50196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709517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413" y="1053001"/>
            <a:ext cx="11804822" cy="56684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dirty="0" smtClean="0"/>
              <a:t>Курсът „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Онсови на програмирането</a:t>
            </a:r>
            <a:r>
              <a:rPr lang="en-US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"</a:t>
            </a:r>
            <a:r>
              <a:rPr lang="bg-BG" dirty="0" smtClean="0">
                <a:solidFill>
                  <a:schemeClr val="accent5">
                    <a:lumMod val="20000"/>
                    <a:lumOff val="80000"/>
                  </a:schemeClr>
                </a:solidFill>
              </a:rPr>
              <a:t> дава</a:t>
            </a:r>
            <a:r>
              <a:rPr lang="en-US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Първи стъпки</a:t>
            </a:r>
            <a:r>
              <a:rPr lang="en-US" dirty="0" smtClean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bg-BG" dirty="0" smtClean="0"/>
              <a:t>в писането на код (</a:t>
            </a:r>
            <a:r>
              <a:rPr lang="en-US" dirty="0" smtClean="0"/>
              <a:t>coding):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Четене на данни и прости пресмятания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Работа с проверки и повторения (цикли)</a:t>
            </a:r>
          </a:p>
          <a:p>
            <a:pPr lvl="2">
              <a:lnSpc>
                <a:spcPct val="100000"/>
              </a:lnSpc>
            </a:pPr>
            <a:r>
              <a:rPr lang="bg-BG" dirty="0" smtClean="0"/>
              <a:t>Материалът е на ниво </a:t>
            </a:r>
            <a:r>
              <a:rPr lang="bg-BG" dirty="0" smtClean="0">
                <a:solidFill>
                  <a:schemeClr val="tx2">
                    <a:lumMod val="75000"/>
                  </a:schemeClr>
                </a:solidFill>
              </a:rPr>
              <a:t>4-5 клас в училище</a:t>
            </a:r>
            <a:r>
              <a:rPr lang="bg-BG" dirty="0" smtClean="0"/>
              <a:t>!</a:t>
            </a: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Цели на курса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9037" y="1371600"/>
            <a:ext cx="2383175" cy="2514600"/>
          </a:xfrm>
          <a:prstGeom prst="roundRect">
            <a:avLst>
              <a:gd name="adj" fmla="val 1758"/>
            </a:avLst>
          </a:prstGeom>
        </p:spPr>
      </p:pic>
    </p:spTree>
    <p:extLst>
      <p:ext uri="{BB962C8B-B14F-4D97-AF65-F5344CB8AC3E}">
        <p14:creationId xmlns:p14="http://schemas.microsoft.com/office/powerpoint/2010/main" val="3095564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Добре </a:t>
            </a:r>
            <a:r>
              <a:rPr lang="ru-RU" dirty="0"/>
              <a:t>дошли в </a:t>
            </a:r>
            <a:r>
              <a:rPr lang="ru-RU" dirty="0" smtClean="0"/>
              <a:t>СофтУни. Откриване </a:t>
            </a:r>
            <a:r>
              <a:rPr lang="ru-RU" dirty="0"/>
              <a:t>на </a:t>
            </a:r>
            <a:r>
              <a:rPr lang="ru-RU" dirty="0" smtClean="0"/>
              <a:t>курса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ru-RU" dirty="0" smtClean="0"/>
              <a:t>Първи </a:t>
            </a:r>
            <a:r>
              <a:rPr lang="ru-RU" dirty="0"/>
              <a:t>стъпки в </a:t>
            </a:r>
            <a:r>
              <a:rPr lang="ru-RU" dirty="0" err="1" smtClean="0"/>
              <a:t>програмирането</a:t>
            </a:r>
            <a:r>
              <a:rPr lang="en-US" dirty="0"/>
              <a:t>.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Прости </a:t>
            </a:r>
            <a:r>
              <a:rPr lang="ru-RU" dirty="0"/>
              <a:t>пресмятания с числа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Проверки (</a:t>
            </a:r>
            <a:r>
              <a:rPr lang="en-US" dirty="0" smtClean="0"/>
              <a:t>if </a:t>
            </a:r>
            <a:r>
              <a:rPr lang="bg-BG" dirty="0" smtClean="0"/>
              <a:t>конструкция)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По-сложни проверки (вложени </a:t>
            </a:r>
            <a:r>
              <a:rPr lang="en-US" dirty="0" smtClean="0"/>
              <a:t>if)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/>
            </a:pPr>
            <a:r>
              <a:rPr lang="ru-RU" dirty="0" smtClean="0"/>
              <a:t>Повторения </a:t>
            </a:r>
            <a:r>
              <a:rPr lang="ru-RU" dirty="0"/>
              <a:t>(цикли</a:t>
            </a:r>
            <a:r>
              <a:rPr lang="ru-RU" dirty="0" smtClean="0"/>
              <a:t>)</a:t>
            </a:r>
            <a:endParaRPr lang="ru-RU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64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Чертане на фигурки </a:t>
            </a:r>
            <a:r>
              <a:rPr lang="ru-RU" dirty="0" smtClean="0"/>
              <a:t>на конзолата с </a:t>
            </a:r>
            <a:r>
              <a:rPr lang="ru-RU" dirty="0"/>
              <a:t>цикли</a:t>
            </a:r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Вложени цикли </a:t>
            </a:r>
            <a:r>
              <a:rPr lang="ru-RU" dirty="0" smtClean="0"/>
              <a:t>– </a:t>
            </a:r>
            <a:r>
              <a:rPr lang="bg-BG" dirty="0" smtClean="0"/>
              <a:t>решаване на </a:t>
            </a:r>
            <a:r>
              <a:rPr lang="ru-RU" dirty="0" smtClean="0"/>
              <a:t>задачи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Подготовка за </a:t>
            </a:r>
            <a:r>
              <a:rPr lang="ru-RU" dirty="0" smtClean="0"/>
              <a:t>приемен изпит</a:t>
            </a:r>
            <a:endParaRPr lang="ru-RU" dirty="0"/>
          </a:p>
          <a:p>
            <a:pPr marL="442913" indent="-442913">
              <a:lnSpc>
                <a:spcPct val="130000"/>
              </a:lnSpc>
              <a:buFont typeface="+mj-lt"/>
              <a:buAutoNum type="arabicPeriod" startAt="6"/>
            </a:pPr>
            <a:r>
              <a:rPr lang="ru-RU" dirty="0"/>
              <a:t>Практически </a:t>
            </a:r>
            <a:r>
              <a:rPr lang="ru-RU" dirty="0" smtClean="0"/>
              <a:t>приемен </a:t>
            </a:r>
            <a:r>
              <a:rPr lang="ru-RU" dirty="0"/>
              <a:t>изпит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Учебна програма</a:t>
            </a:r>
            <a:r>
              <a:rPr lang="en-US" dirty="0" smtClean="0"/>
              <a:t> (2)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2596" y="2914648"/>
            <a:ext cx="3804586" cy="327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6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626748" y="5561152"/>
            <a:ext cx="8938472" cy="820600"/>
          </a:xfrm>
        </p:spPr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6812" y="1219200"/>
            <a:ext cx="7315200" cy="3978194"/>
          </a:xfrm>
          <a:prstGeom prst="roundRect">
            <a:avLst>
              <a:gd name="adj" fmla="val 46773"/>
            </a:avLst>
          </a:prstGeom>
          <a:effectLst>
            <a:softEdge rad="190500"/>
          </a:effectLst>
        </p:spPr>
      </p:pic>
    </p:spTree>
    <p:extLst>
      <p:ext uri="{BB962C8B-B14F-4D97-AF65-F5344CB8AC3E}">
        <p14:creationId xmlns:p14="http://schemas.microsoft.com/office/powerpoint/2010/main" val="421110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3"/>
          <p:cNvSpPr>
            <a:spLocks noGrp="1"/>
          </p:cNvSpPr>
          <p:nvPr>
            <p:ph type="sldNum" sz="quarter" idx="4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/>
            </a:pPr>
            <a:fld id="{58452FF4-89E3-4D1B-9927-2DBDC00E58D7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>
                <a:defRPr/>
              </a:pPr>
              <a:t>9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5612" y="1524000"/>
            <a:ext cx="8433907" cy="45878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bg-BG" sz="3600" b="1" noProof="1" smtClean="0">
                <a:solidFill>
                  <a:schemeClr val="tx2">
                    <a:lumMod val="75000"/>
                  </a:schemeClr>
                </a:solidFill>
              </a:rPr>
              <a:t>Божидар Гевечанов </a:t>
            </a:r>
            <a:endParaRPr lang="en-US" sz="3600" b="1" noProof="1" smtClean="0">
              <a:solidFill>
                <a:schemeClr val="tx2">
                  <a:lumMod val="75000"/>
                </a:schemeClr>
              </a:solidFill>
            </a:endParaRP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 smtClean="0"/>
              <a:t>Завършил СофтУни през юли 2017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 smtClean="0"/>
              <a:t>Езици</a:t>
            </a:r>
            <a:r>
              <a:rPr lang="en-US" sz="3200" dirty="0" smtClean="0"/>
              <a:t>: C#, JavaScript, Python</a:t>
            </a:r>
          </a:p>
          <a:p>
            <a:pPr marL="609494" lvl="2" indent="-304747">
              <a:lnSpc>
                <a:spcPct val="100000"/>
              </a:lnSpc>
              <a:buClr>
                <a:srgbClr val="F2B254"/>
              </a:buClr>
              <a:buSzPct val="100000"/>
            </a:pPr>
            <a:r>
              <a:rPr lang="bg-BG" sz="3200" dirty="0" smtClean="0"/>
              <a:t>Опит в </a:t>
            </a:r>
            <a:r>
              <a:rPr lang="en-US" sz="3200" dirty="0" smtClean="0"/>
              <a:t>game </a:t>
            </a:r>
            <a:r>
              <a:rPr lang="bg-BG" sz="3200" dirty="0" smtClean="0"/>
              <a:t>разработката с </a:t>
            </a:r>
            <a:r>
              <a:rPr lang="en-US" sz="3200" dirty="0" smtClean="0"/>
              <a:t>Unity3D</a:t>
            </a:r>
            <a:endParaRPr lang="bg-BG" sz="3200" dirty="0" smtClean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bg-BG" dirty="0" smtClean="0"/>
              <a:t>Преподаватели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2412" y="1183359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8771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2.xml><?xml version="1.0" encoding="utf-8"?>
<a:theme xmlns:a="http://schemas.openxmlformats.org/drawingml/2006/main" name="SoftUni 16x9">
  <a:themeElements>
    <a:clrScheme name="SoftUni Color Theme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F6C781"/>
      </a:hlink>
      <a:folHlink>
        <a:srgbClr val="F2AC44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>
    <a:spDef>
      <a:spPr/>
      <a:bodyPr rtlCol="0" anchor="ctr"/>
      <a:lstStyle>
        <a:defPPr algn="ctr">
          <a:defRPr sz="28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80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Tech_16x9">
      <a:dk1>
        <a:sysClr val="windowText" lastClr="000000"/>
      </a:dk1>
      <a:lt1>
        <a:sysClr val="window" lastClr="FFFFFF"/>
      </a:lt1>
      <a:dk2>
        <a:srgbClr val="192A52"/>
      </a:dk2>
      <a:lt2>
        <a:srgbClr val="C0C0C0"/>
      </a:lt2>
      <a:accent1>
        <a:srgbClr val="009999"/>
      </a:accent1>
      <a:accent2>
        <a:srgbClr val="E98915"/>
      </a:accent2>
      <a:accent3>
        <a:srgbClr val="A419A7"/>
      </a:accent3>
      <a:accent4>
        <a:srgbClr val="AFC34D"/>
      </a:accent4>
      <a:accent5>
        <a:srgbClr val="E5572B"/>
      </a:accent5>
      <a:accent6>
        <a:srgbClr val="6868C4"/>
      </a:accent6>
      <a:hlink>
        <a:srgbClr val="009999"/>
      </a:hlink>
      <a:folHlink>
        <a:srgbClr val="7F7F7F"/>
      </a:folHlink>
    </a:clrScheme>
    <a:fontScheme name="Calibri">
      <a:maj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Tech_16x9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</a:schemeClr>
            </a:gs>
          </a:gsLst>
          <a:lin ang="5040000" scaled="1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1000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miter lim="800000"/>
        </a:ln>
        <a:ln w="25400" cap="flat" cmpd="sng" algn="ctr">
          <a:solidFill>
            <a:schemeClr val="phClr"/>
          </a:solidFill>
          <a:miter lim="800000"/>
        </a:ln>
        <a:ln w="38100" cap="flat" cmpd="sng" algn="ctr">
          <a:solidFill>
            <a:schemeClr val="phClr"/>
          </a:solidFill>
          <a:miter lim="800000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tint val="100000"/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3500000" scaled="0"/>
        </a:grad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85000">
              <a:schemeClr val="phClr">
                <a:shade val="30000"/>
                <a:satMod val="100000"/>
              </a:schemeClr>
            </a:gs>
            <a:gs pos="100000">
              <a:schemeClr val="phClr">
                <a:shade val="60000"/>
                <a:satMod val="100000"/>
              </a:schemeClr>
            </a:gs>
          </a:gsLst>
          <a:lin ang="189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3836F65B-1B07-41EE-A0E8-BC6EF385522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772</Words>
  <Application>Microsoft Office PowerPoint</Application>
  <PresentationFormat>Custom</PresentationFormat>
  <Paragraphs>166</Paragraphs>
  <Slides>25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Consolas</vt:lpstr>
      <vt:lpstr>Wingdings</vt:lpstr>
      <vt:lpstr>Wingdings 2</vt:lpstr>
      <vt:lpstr>1_SoftUni 16x9</vt:lpstr>
      <vt:lpstr>SoftUni 16x9</vt:lpstr>
      <vt:lpstr>Основи на програмирането</vt:lpstr>
      <vt:lpstr>Съдържание</vt:lpstr>
      <vt:lpstr>Основи на програмирането</vt:lpstr>
      <vt:lpstr>Основи на програмирането в СофтУни</vt:lpstr>
      <vt:lpstr>Цели на курса</vt:lpstr>
      <vt:lpstr>Учебна програма</vt:lpstr>
      <vt:lpstr>Учебна програма (2)</vt:lpstr>
      <vt:lpstr>Преподаватели</vt:lpstr>
      <vt:lpstr>Преподаватели</vt:lpstr>
      <vt:lpstr>Основи на програмирането</vt:lpstr>
      <vt:lpstr>Упражнения и домашни</vt:lpstr>
      <vt:lpstr>Упражнения и домашни (2)</vt:lpstr>
      <vt:lpstr>Практически изпит</vt:lpstr>
      <vt:lpstr>Система за онлайн оценяване </vt:lpstr>
      <vt:lpstr>Резултати от приемен изпит</vt:lpstr>
      <vt:lpstr>Ресурси</vt:lpstr>
      <vt:lpstr>Сайт на курса и материали</vt:lpstr>
      <vt:lpstr>Слайдове, видео, домашни</vt:lpstr>
      <vt:lpstr>Книга “Основи на програмирането"</vt:lpstr>
      <vt:lpstr>Книга "Въведение в програмирането със C#"</vt:lpstr>
      <vt:lpstr>Препоръчителен софтуер</vt:lpstr>
      <vt:lpstr>Основи на програмирането – откриване</vt:lpstr>
      <vt:lpstr>Представяне на менторите</vt:lpstr>
      <vt:lpstr>Лиценз</vt:lpstr>
      <vt:lpstr>Безплатни обучения в СофтУни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Кодиране за начинаещи - откриване на курса</dc:title>
  <dc:subject>Coding 101 Course</dc:subject>
  <dc:creator/>
  <cp:keywords>Sofware University, SoftUni, programming, coding, software development, education, training, course, курс, програмиране, кодене, кодиране, СофтУни</cp:keywords>
  <dc:description>https://softuni.bg/courses/programming-basics/</dc:description>
  <cp:lastModifiedBy/>
  <cp:revision>1</cp:revision>
  <dcterms:created xsi:type="dcterms:W3CDTF">2014-01-02T17:00:34Z</dcterms:created>
  <dcterms:modified xsi:type="dcterms:W3CDTF">2017-09-08T20:20:25Z</dcterms:modified>
  <cp:category>computer programming;programming;C#;програмиране;кодиране</cp:category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TC027879909991</vt:lpwstr>
  </property>
</Properties>
</file>